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71" r:id="rId5"/>
    <p:sldId id="259" r:id="rId6"/>
    <p:sldId id="268" r:id="rId7"/>
    <p:sldId id="262" r:id="rId8"/>
    <p:sldId id="278" r:id="rId9"/>
    <p:sldId id="279" r:id="rId10"/>
    <p:sldId id="282" r:id="rId11"/>
    <p:sldId id="283" r:id="rId12"/>
    <p:sldId id="284" r:id="rId13"/>
    <p:sldId id="285" r:id="rId14"/>
    <p:sldId id="266" r:id="rId15"/>
    <p:sldId id="265" r:id="rId16"/>
    <p:sldId id="269" r:id="rId17"/>
    <p:sldId id="272" r:id="rId18"/>
    <p:sldId id="277" r:id="rId19"/>
    <p:sldId id="273" r:id="rId20"/>
    <p:sldId id="274" r:id="rId21"/>
    <p:sldId id="275" r:id="rId22"/>
    <p:sldId id="280" r:id="rId23"/>
    <p:sldId id="281" r:id="rId24"/>
    <p:sldId id="286" r:id="rId25"/>
    <p:sldId id="287" r:id="rId26"/>
    <p:sldId id="288" r:id="rId27"/>
    <p:sldId id="289" r:id="rId28"/>
    <p:sldId id="29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8200"/>
    <a:srgbClr val="005EA4"/>
    <a:srgbClr val="00518E"/>
    <a:srgbClr val="FFA015"/>
    <a:srgbClr val="B86E00"/>
    <a:srgbClr val="FF9900"/>
    <a:srgbClr val="15102C"/>
    <a:srgbClr val="D4EBD8"/>
    <a:srgbClr val="3B5D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66" autoAdjust="0"/>
    <p:restoredTop sz="99771" autoAdjust="0"/>
  </p:normalViewPr>
  <p:slideViewPr>
    <p:cSldViewPr snapToGrid="0">
      <p:cViewPr varScale="1">
        <p:scale>
          <a:sx n="117" d="100"/>
          <a:sy n="117" d="100"/>
        </p:scale>
        <p:origin x="-276"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jp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D661AB-3145-40B8-9FEA-864617F1DD30}"/>
              </a:ext>
            </a:extLst>
          </p:cNvPr>
          <p:cNvSpPr/>
          <p:nvPr userDrawn="1"/>
        </p:nvSpPr>
        <p:spPr>
          <a:xfrm>
            <a:off x="0" y="0"/>
            <a:ext cx="12192000" cy="6857999"/>
          </a:xfrm>
          <a:prstGeom prst="rect">
            <a:avLst/>
          </a:prstGeom>
          <a:solidFill>
            <a:srgbClr val="15102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Graphic 7">
            <a:extLst>
              <a:ext uri="{FF2B5EF4-FFF2-40B4-BE49-F238E27FC236}">
                <a16:creationId xmlns:a16="http://schemas.microsoft.com/office/drawing/2014/main" id="{04965268-4C59-7AFB-4284-29E601536C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3834" y="257519"/>
            <a:ext cx="1189691" cy="580218"/>
          </a:xfrm>
          <a:prstGeom prst="rect">
            <a:avLst/>
          </a:prstGeom>
        </p:spPr>
      </p:pic>
      <p:pic>
        <p:nvPicPr>
          <p:cNvPr id="9" name="Picture 8" descr="A group of people looking at a computer&#10;&#10;Description automatically generated with medium confidence">
            <a:extLst>
              <a:ext uri="{FF2B5EF4-FFF2-40B4-BE49-F238E27FC236}">
                <a16:creationId xmlns:a16="http://schemas.microsoft.com/office/drawing/2014/main" id="{28D1CA3D-8409-3173-B747-9ACBA4A3D4AE}"/>
              </a:ext>
            </a:extLst>
          </p:cNvPr>
          <p:cNvPicPr>
            <a:picLocks noChangeAspect="1"/>
          </p:cNvPicPr>
          <p:nvPr userDrawn="1"/>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3519" r="40740"/>
          <a:stretch/>
        </p:blipFill>
        <p:spPr>
          <a:xfrm>
            <a:off x="7486650" y="0"/>
            <a:ext cx="4705350" cy="6857999"/>
          </a:xfrm>
          <a:prstGeom prst="rect">
            <a:avLst/>
          </a:prstGeom>
        </p:spPr>
      </p:pic>
    </p:spTree>
    <p:extLst>
      <p:ext uri="{BB962C8B-B14F-4D97-AF65-F5344CB8AC3E}">
        <p14:creationId xmlns:p14="http://schemas.microsoft.com/office/powerpoint/2010/main" val="2161118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CA9CB-EA19-2393-BF51-26E7F2352C6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1A29783-5D87-872F-CAFD-AB55F8755C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D05066-0C5F-10FD-4732-990408379240}"/>
              </a:ext>
            </a:extLst>
          </p:cNvPr>
          <p:cNvSpPr>
            <a:spLocks noGrp="1"/>
          </p:cNvSpPr>
          <p:nvPr>
            <p:ph type="dt" sz="half" idx="10"/>
          </p:nvPr>
        </p:nvSpPr>
        <p:spPr/>
        <p:txBody>
          <a:bodyPr/>
          <a:lstStyle/>
          <a:p>
            <a:fld id="{8E202018-9FCD-4D25-B6CE-F2EE6554B948}" type="datetimeFigureOut">
              <a:rPr lang="en-GB" smtClean="0"/>
              <a:t>21/09/2023</a:t>
            </a:fld>
            <a:endParaRPr lang="en-GB"/>
          </a:p>
        </p:txBody>
      </p:sp>
      <p:sp>
        <p:nvSpPr>
          <p:cNvPr id="5" name="Footer Placeholder 4">
            <a:extLst>
              <a:ext uri="{FF2B5EF4-FFF2-40B4-BE49-F238E27FC236}">
                <a16:creationId xmlns:a16="http://schemas.microsoft.com/office/drawing/2014/main" id="{13A0B538-C4AD-1054-4F47-764801D07D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A317CC-9EF1-8073-3DEB-C5C7EA495B7A}"/>
              </a:ext>
            </a:extLst>
          </p:cNvPr>
          <p:cNvSpPr>
            <a:spLocks noGrp="1"/>
          </p:cNvSpPr>
          <p:nvPr>
            <p:ph type="sldNum" sz="quarter" idx="12"/>
          </p:nvPr>
        </p:nvSpPr>
        <p:spPr/>
        <p:txBody>
          <a:bodyPr/>
          <a:lstStyle/>
          <a:p>
            <a:fld id="{A4E5F92F-5455-4825-B5D5-E4B9DF796AE3}" type="slidenum">
              <a:rPr lang="en-GB" smtClean="0"/>
              <a:t>‹#›</a:t>
            </a:fld>
            <a:endParaRPr lang="en-GB"/>
          </a:p>
        </p:txBody>
      </p:sp>
    </p:spTree>
    <p:extLst>
      <p:ext uri="{BB962C8B-B14F-4D97-AF65-F5344CB8AC3E}">
        <p14:creationId xmlns:p14="http://schemas.microsoft.com/office/powerpoint/2010/main" val="4119218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B55309-23B4-3FB1-A899-9932B6216D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7EC846A-535B-C8A0-F5CA-2FAC0413AD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C176679-D4C2-F46B-DCF3-2251FEF147C5}"/>
              </a:ext>
            </a:extLst>
          </p:cNvPr>
          <p:cNvSpPr>
            <a:spLocks noGrp="1"/>
          </p:cNvSpPr>
          <p:nvPr>
            <p:ph type="dt" sz="half" idx="10"/>
          </p:nvPr>
        </p:nvSpPr>
        <p:spPr/>
        <p:txBody>
          <a:bodyPr/>
          <a:lstStyle/>
          <a:p>
            <a:fld id="{8E202018-9FCD-4D25-B6CE-F2EE6554B948}" type="datetimeFigureOut">
              <a:rPr lang="en-GB" smtClean="0"/>
              <a:t>21/09/2023</a:t>
            </a:fld>
            <a:endParaRPr lang="en-GB"/>
          </a:p>
        </p:txBody>
      </p:sp>
      <p:sp>
        <p:nvSpPr>
          <p:cNvPr id="5" name="Footer Placeholder 4">
            <a:extLst>
              <a:ext uri="{FF2B5EF4-FFF2-40B4-BE49-F238E27FC236}">
                <a16:creationId xmlns:a16="http://schemas.microsoft.com/office/drawing/2014/main" id="{BA18B2AE-FB27-C6BC-15F6-84B106995F8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C25CC4-38E9-98A1-F885-2B6A6D457D73}"/>
              </a:ext>
            </a:extLst>
          </p:cNvPr>
          <p:cNvSpPr>
            <a:spLocks noGrp="1"/>
          </p:cNvSpPr>
          <p:nvPr>
            <p:ph type="sldNum" sz="quarter" idx="12"/>
          </p:nvPr>
        </p:nvSpPr>
        <p:spPr/>
        <p:txBody>
          <a:bodyPr/>
          <a:lstStyle/>
          <a:p>
            <a:fld id="{A4E5F92F-5455-4825-B5D5-E4B9DF796AE3}" type="slidenum">
              <a:rPr lang="en-GB" smtClean="0"/>
              <a:t>‹#›</a:t>
            </a:fld>
            <a:endParaRPr lang="en-GB"/>
          </a:p>
        </p:txBody>
      </p:sp>
    </p:spTree>
    <p:extLst>
      <p:ext uri="{BB962C8B-B14F-4D97-AF65-F5344CB8AC3E}">
        <p14:creationId xmlns:p14="http://schemas.microsoft.com/office/powerpoint/2010/main" val="2756934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AB52FF7-DC33-7E25-FBBD-2EB5B40461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194" cy="6856984"/>
          </a:xfrm>
          <a:prstGeom prst="rect">
            <a:avLst/>
          </a:prstGeom>
        </p:spPr>
      </p:pic>
      <p:grpSp>
        <p:nvGrpSpPr>
          <p:cNvPr id="14" name="Group 13">
            <a:extLst>
              <a:ext uri="{FF2B5EF4-FFF2-40B4-BE49-F238E27FC236}">
                <a16:creationId xmlns:a16="http://schemas.microsoft.com/office/drawing/2014/main" id="{9EBA3E50-760C-4B48-105E-E945156BB4B8}"/>
              </a:ext>
            </a:extLst>
          </p:cNvPr>
          <p:cNvGrpSpPr/>
          <p:nvPr userDrawn="1"/>
        </p:nvGrpSpPr>
        <p:grpSpPr>
          <a:xfrm>
            <a:off x="9865635" y="6420365"/>
            <a:ext cx="2243886" cy="375289"/>
            <a:chOff x="10212759" y="6518571"/>
            <a:chExt cx="1842973" cy="313399"/>
          </a:xfrm>
        </p:grpSpPr>
        <p:pic>
          <p:nvPicPr>
            <p:cNvPr id="15" name="Picture 14">
              <a:extLst>
                <a:ext uri="{FF2B5EF4-FFF2-40B4-BE49-F238E27FC236}">
                  <a16:creationId xmlns:a16="http://schemas.microsoft.com/office/drawing/2014/main" id="{5E71206E-49DD-6821-C349-BF92F187EC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36F6DD2B-5B85-359C-4FBD-B253EDD278C8}"/>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7" name="Picture 16">
            <a:extLst>
              <a:ext uri="{FF2B5EF4-FFF2-40B4-BE49-F238E27FC236}">
                <a16:creationId xmlns:a16="http://schemas.microsoft.com/office/drawing/2014/main" id="{BD37331E-735F-8E59-3652-56BA4EC3199F}"/>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78063"/>
          <a:stretch/>
        </p:blipFill>
        <p:spPr>
          <a:xfrm>
            <a:off x="1524" y="0"/>
            <a:ext cx="12188951" cy="1504093"/>
          </a:xfrm>
          <a:prstGeom prst="rect">
            <a:avLst/>
          </a:prstGeom>
        </p:spPr>
      </p:pic>
      <p:pic>
        <p:nvPicPr>
          <p:cNvPr id="18" name="Picture 17">
            <a:extLst>
              <a:ext uri="{FF2B5EF4-FFF2-40B4-BE49-F238E27FC236}">
                <a16:creationId xmlns:a16="http://schemas.microsoft.com/office/drawing/2014/main" id="{FC53E72A-0CBB-37E4-4CBB-0D8B145990BA}"/>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578354" y="53050"/>
            <a:ext cx="1534767" cy="744647"/>
          </a:xfrm>
          <a:prstGeom prst="rect">
            <a:avLst/>
          </a:prstGeom>
        </p:spPr>
      </p:pic>
    </p:spTree>
    <p:extLst>
      <p:ext uri="{BB962C8B-B14F-4D97-AF65-F5344CB8AC3E}">
        <p14:creationId xmlns:p14="http://schemas.microsoft.com/office/powerpoint/2010/main" val="2157964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5E8AA0-71CA-8ABC-3158-C76E10F8B69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194" cy="6856984"/>
          </a:xfrm>
          <a:prstGeom prst="rect">
            <a:avLst/>
          </a:prstGeom>
        </p:spPr>
      </p:pic>
      <p:grpSp>
        <p:nvGrpSpPr>
          <p:cNvPr id="8" name="Group 7">
            <a:extLst>
              <a:ext uri="{FF2B5EF4-FFF2-40B4-BE49-F238E27FC236}">
                <a16:creationId xmlns:a16="http://schemas.microsoft.com/office/drawing/2014/main" id="{0E65F77D-830B-4587-6179-EAEFDB59DA9F}"/>
              </a:ext>
            </a:extLst>
          </p:cNvPr>
          <p:cNvGrpSpPr/>
          <p:nvPr userDrawn="1"/>
        </p:nvGrpSpPr>
        <p:grpSpPr>
          <a:xfrm>
            <a:off x="9865635" y="6420365"/>
            <a:ext cx="2243886" cy="375289"/>
            <a:chOff x="10212759" y="6518571"/>
            <a:chExt cx="1842973" cy="313399"/>
          </a:xfrm>
        </p:grpSpPr>
        <p:pic>
          <p:nvPicPr>
            <p:cNvPr id="9" name="Picture 8">
              <a:extLst>
                <a:ext uri="{FF2B5EF4-FFF2-40B4-BE49-F238E27FC236}">
                  <a16:creationId xmlns:a16="http://schemas.microsoft.com/office/drawing/2014/main" id="{5EF7F4F5-4091-F7DF-B5D7-27F2CF09B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0" name="Rectangle 9">
              <a:extLst>
                <a:ext uri="{FF2B5EF4-FFF2-40B4-BE49-F238E27FC236}">
                  <a16:creationId xmlns:a16="http://schemas.microsoft.com/office/drawing/2014/main" id="{65D479FE-F2A7-1259-E9F7-5B06988F5483}"/>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Picture 10">
            <a:extLst>
              <a:ext uri="{FF2B5EF4-FFF2-40B4-BE49-F238E27FC236}">
                <a16:creationId xmlns:a16="http://schemas.microsoft.com/office/drawing/2014/main" id="{FD3E0E5C-9845-273F-56DA-9B3EDBB349D2}"/>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78063"/>
          <a:stretch/>
        </p:blipFill>
        <p:spPr>
          <a:xfrm>
            <a:off x="1524" y="0"/>
            <a:ext cx="12188951" cy="1504093"/>
          </a:xfrm>
          <a:prstGeom prst="rect">
            <a:avLst/>
          </a:prstGeom>
        </p:spPr>
      </p:pic>
      <p:pic>
        <p:nvPicPr>
          <p:cNvPr id="12" name="Picture 11">
            <a:extLst>
              <a:ext uri="{FF2B5EF4-FFF2-40B4-BE49-F238E27FC236}">
                <a16:creationId xmlns:a16="http://schemas.microsoft.com/office/drawing/2014/main" id="{8526341B-E791-8397-013A-AE21E4F2BB6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578354" y="53050"/>
            <a:ext cx="1534767" cy="744647"/>
          </a:xfrm>
          <a:prstGeom prst="rect">
            <a:avLst/>
          </a:prstGeom>
        </p:spPr>
      </p:pic>
    </p:spTree>
    <p:extLst>
      <p:ext uri="{BB962C8B-B14F-4D97-AF65-F5344CB8AC3E}">
        <p14:creationId xmlns:p14="http://schemas.microsoft.com/office/powerpoint/2010/main" val="3693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06EED84A-799A-8529-9C92-E21975AF2B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Group 8">
            <a:extLst>
              <a:ext uri="{FF2B5EF4-FFF2-40B4-BE49-F238E27FC236}">
                <a16:creationId xmlns:a16="http://schemas.microsoft.com/office/drawing/2014/main" id="{B35E78D5-12A9-B6ED-45AC-D0E7181AEF75}"/>
              </a:ext>
            </a:extLst>
          </p:cNvPr>
          <p:cNvGrpSpPr/>
          <p:nvPr userDrawn="1"/>
        </p:nvGrpSpPr>
        <p:grpSpPr>
          <a:xfrm>
            <a:off x="9865635" y="6420365"/>
            <a:ext cx="2243886" cy="375289"/>
            <a:chOff x="10212759" y="6518571"/>
            <a:chExt cx="1842973" cy="313399"/>
          </a:xfrm>
        </p:grpSpPr>
        <p:pic>
          <p:nvPicPr>
            <p:cNvPr id="10" name="Picture 9">
              <a:extLst>
                <a:ext uri="{FF2B5EF4-FFF2-40B4-BE49-F238E27FC236}">
                  <a16:creationId xmlns:a16="http://schemas.microsoft.com/office/drawing/2014/main" id="{840F579E-C8D0-F9E6-EDD9-7C00C200F6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1" name="Rectangle 10">
              <a:extLst>
                <a:ext uri="{FF2B5EF4-FFF2-40B4-BE49-F238E27FC236}">
                  <a16:creationId xmlns:a16="http://schemas.microsoft.com/office/drawing/2014/main" id="{B919FBE4-3409-72FF-CB4D-F0564994F44E}"/>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5" name="Picture 14" descr="A picture containing person, person, suit, standing&#10;&#10;Description automatically generated">
            <a:extLst>
              <a:ext uri="{FF2B5EF4-FFF2-40B4-BE49-F238E27FC236}">
                <a16:creationId xmlns:a16="http://schemas.microsoft.com/office/drawing/2014/main" id="{A99DEF5D-0187-0569-0152-FB86A428DCE0}"/>
              </a:ext>
            </a:extLst>
          </p:cNvPr>
          <p:cNvPicPr>
            <a:picLocks noChangeAspect="1"/>
          </p:cNvPicPr>
          <p:nvPr userDrawn="1"/>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r="23474"/>
          <a:stretch/>
        </p:blipFill>
        <p:spPr>
          <a:xfrm>
            <a:off x="241461" y="1765301"/>
            <a:ext cx="3819494" cy="3327398"/>
          </a:xfrm>
          <a:prstGeom prst="rect">
            <a:avLst/>
          </a:prstGeom>
        </p:spPr>
      </p:pic>
      <p:pic>
        <p:nvPicPr>
          <p:cNvPr id="17" name="Picture 16">
            <a:extLst>
              <a:ext uri="{FF2B5EF4-FFF2-40B4-BE49-F238E27FC236}">
                <a16:creationId xmlns:a16="http://schemas.microsoft.com/office/drawing/2014/main" id="{5439BF06-7B02-F173-5A28-7C6D18FD909F}"/>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578354" y="66904"/>
            <a:ext cx="1534767" cy="744646"/>
          </a:xfrm>
          <a:prstGeom prst="rect">
            <a:avLst/>
          </a:prstGeom>
        </p:spPr>
      </p:pic>
    </p:spTree>
    <p:extLst>
      <p:ext uri="{BB962C8B-B14F-4D97-AF65-F5344CB8AC3E}">
        <p14:creationId xmlns:p14="http://schemas.microsoft.com/office/powerpoint/2010/main" val="3338382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2F81F2-6943-BD2A-4FF4-E7B5E1C420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81108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FDE854-D606-CD1E-DC1F-F60B3AA8FC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26767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F8484D-32E4-23BB-2A63-4888AE1A618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857"/>
            <a:ext cx="12188952" cy="6856285"/>
          </a:xfrm>
          <a:prstGeom prst="rect">
            <a:avLst/>
          </a:prstGeom>
        </p:spPr>
      </p:pic>
    </p:spTree>
    <p:extLst>
      <p:ext uri="{BB962C8B-B14F-4D97-AF65-F5344CB8AC3E}">
        <p14:creationId xmlns:p14="http://schemas.microsoft.com/office/powerpoint/2010/main" val="213584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66B59E-D6BC-19DD-D9CB-0C46CDDE46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53286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674B4E-3A36-AE80-F596-88EAFA8D99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24626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9628D0-6D27-3A22-3CBC-5435A86BDB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E8248BE-D040-3D21-3A61-EE22584BB4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7681DDF-7CC1-D788-F48E-8EBA8012AA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202018-9FCD-4D25-B6CE-F2EE6554B948}" type="datetimeFigureOut">
              <a:rPr lang="en-GB" smtClean="0"/>
              <a:t>21/09/2023</a:t>
            </a:fld>
            <a:endParaRPr lang="en-GB"/>
          </a:p>
        </p:txBody>
      </p:sp>
      <p:sp>
        <p:nvSpPr>
          <p:cNvPr id="5" name="Footer Placeholder 4">
            <a:extLst>
              <a:ext uri="{FF2B5EF4-FFF2-40B4-BE49-F238E27FC236}">
                <a16:creationId xmlns:a16="http://schemas.microsoft.com/office/drawing/2014/main" id="{F8EAD2C6-7BBE-418E-D4F1-DD5A8D5A03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B36D678-3C77-7F4A-530D-35BE9C7A21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E5F92F-5455-4825-B5D5-E4B9DF796AE3}" type="slidenum">
              <a:rPr lang="en-GB" smtClean="0"/>
              <a:t>‹#›</a:t>
            </a:fld>
            <a:endParaRPr lang="en-GB"/>
          </a:p>
        </p:txBody>
      </p:sp>
    </p:spTree>
    <p:extLst>
      <p:ext uri="{BB962C8B-B14F-4D97-AF65-F5344CB8AC3E}">
        <p14:creationId xmlns:p14="http://schemas.microsoft.com/office/powerpoint/2010/main" val="341720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slide" Target="slide5.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30.png"/><Relationship Id="rId7" Type="http://schemas.openxmlformats.org/officeDocument/2006/relationships/image" Target="../media/image25.png"/><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slide" Target="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slide" Target="slide5.xml"/><Relationship Id="rId1" Type="http://schemas.openxmlformats.org/officeDocument/2006/relationships/slideLayout" Target="../slideLayouts/slideLayout2.xml"/><Relationship Id="rId5" Type="http://schemas.openxmlformats.org/officeDocument/2006/relationships/slide" Target="slide2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slide" Target="slide23.xml"/></Relationships>
</file>

<file path=ppt/slides/_rels/slide2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 Target="slide6.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4.png"/><Relationship Id="rId2" Type="http://schemas.openxmlformats.org/officeDocument/2006/relationships/slide" Target="slide6.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2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slide" Target="slide16.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20.xml"/><Relationship Id="rId4" Type="http://schemas.openxmlformats.org/officeDocument/2006/relationships/slide" Target="slide19.xml"/></Relationships>
</file>

<file path=ppt/slides/_rels/slide6.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slide" Target="slide24.xml"/><Relationship Id="rId1" Type="http://schemas.openxmlformats.org/officeDocument/2006/relationships/slideLayout" Target="../slideLayouts/slideLayout2.xml"/><Relationship Id="rId6" Type="http://schemas.openxmlformats.org/officeDocument/2006/relationships/slide" Target="slide28.xml"/><Relationship Id="rId5" Type="http://schemas.openxmlformats.org/officeDocument/2006/relationships/slide" Target="slide27.xml"/><Relationship Id="rId4" Type="http://schemas.openxmlformats.org/officeDocument/2006/relationships/slide" Target="slide26.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0ABB8D-A9B1-BF5E-8E51-DAC64CE57FBB}"/>
              </a:ext>
            </a:extLst>
          </p:cNvPr>
          <p:cNvSpPr txBox="1"/>
          <p:nvPr/>
        </p:nvSpPr>
        <p:spPr>
          <a:xfrm>
            <a:off x="343834" y="2646345"/>
            <a:ext cx="6448425" cy="923330"/>
          </a:xfrm>
          <a:prstGeom prst="rect">
            <a:avLst/>
          </a:prstGeom>
          <a:noFill/>
        </p:spPr>
        <p:txBody>
          <a:bodyPr wrap="square">
            <a:spAutoFit/>
          </a:bodyPr>
          <a:lstStyle/>
          <a:p>
            <a:r>
              <a:rPr lang="en-US" sz="5400" b="1" dirty="0">
                <a:solidFill>
                  <a:srgbClr val="F89A21"/>
                </a:solidFill>
                <a:effectLst/>
                <a:latin typeface="Helvetica" pitchFamily="2" charset="0"/>
                <a:ea typeface="Calibri" panose="020F0502020204030204" pitchFamily="34" charset="0"/>
              </a:rPr>
              <a:t>Capstone Project</a:t>
            </a:r>
            <a:endParaRPr lang="en-GB" sz="5400" b="1" dirty="0">
              <a:solidFill>
                <a:srgbClr val="F89A21"/>
              </a:solidFill>
              <a:latin typeface="Helvetica" pitchFamily="2" charset="0"/>
            </a:endParaRPr>
          </a:p>
        </p:txBody>
      </p:sp>
      <p:sp>
        <p:nvSpPr>
          <p:cNvPr id="5" name="TextBox 4">
            <a:extLst>
              <a:ext uri="{FF2B5EF4-FFF2-40B4-BE49-F238E27FC236}">
                <a16:creationId xmlns:a16="http://schemas.microsoft.com/office/drawing/2014/main" id="{A4AF8232-02AA-07C1-0463-707EE11A3C6B}"/>
              </a:ext>
            </a:extLst>
          </p:cNvPr>
          <p:cNvSpPr txBox="1"/>
          <p:nvPr/>
        </p:nvSpPr>
        <p:spPr>
          <a:xfrm>
            <a:off x="343834" y="6394867"/>
            <a:ext cx="2903818" cy="369332"/>
          </a:xfrm>
          <a:prstGeom prst="rect">
            <a:avLst/>
          </a:prstGeom>
          <a:noFill/>
        </p:spPr>
        <p:txBody>
          <a:bodyPr wrap="square">
            <a:spAutoFit/>
          </a:bodyPr>
          <a:lstStyle/>
          <a:p>
            <a:pPr algn="ctr"/>
            <a:r>
              <a:rPr lang="en-GB" sz="1800" dirty="0">
                <a:solidFill>
                  <a:schemeClr val="bg1"/>
                </a:solidFill>
                <a:latin typeface="Helvetica" panose="020B0604020202030204" pitchFamily="34" charset="0"/>
                <a:cs typeface="Segoe UI" panose="020B0502040204020203" pitchFamily="34" charset="0"/>
              </a:rPr>
              <a:t>www.collaberadigital.com</a:t>
            </a:r>
            <a:endParaRPr lang="en-IN" sz="1800" dirty="0">
              <a:solidFill>
                <a:schemeClr val="bg1"/>
              </a:solidFill>
              <a:latin typeface="Helvetica" panose="020B0604020202030204" pitchFamily="34" charset="0"/>
            </a:endParaRPr>
          </a:p>
        </p:txBody>
      </p:sp>
    </p:spTree>
    <p:extLst>
      <p:ext uri="{BB962C8B-B14F-4D97-AF65-F5344CB8AC3E}">
        <p14:creationId xmlns:p14="http://schemas.microsoft.com/office/powerpoint/2010/main" val="89247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chemeClr val="tx1">
              <a:lumMod val="85000"/>
              <a:lumOff val="1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 Diagonal Corner Rectangle 3"/>
          <p:cNvSpPr/>
          <p:nvPr/>
        </p:nvSpPr>
        <p:spPr>
          <a:xfrm flipH="1">
            <a:off x="619123" y="1794396"/>
            <a:ext cx="373380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Display Gift Wrapping Service</a:t>
            </a:r>
          </a:p>
        </p:txBody>
      </p:sp>
      <p:pic>
        <p:nvPicPr>
          <p:cNvPr id="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r="25593"/>
          <a:stretch/>
        </p:blipFill>
        <p:spPr bwMode="auto">
          <a:xfrm>
            <a:off x="171767" y="2724447"/>
            <a:ext cx="3876358" cy="3405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1061372" y="3719119"/>
            <a:ext cx="1413324" cy="32424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 Diagonal Corner Rectangle 10"/>
          <p:cNvSpPr/>
          <p:nvPr/>
        </p:nvSpPr>
        <p:spPr>
          <a:xfrm>
            <a:off x="1320363" y="2615063"/>
            <a:ext cx="1299012"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User’s Cart</a:t>
            </a:r>
          </a:p>
        </p:txBody>
      </p:sp>
      <p:grpSp>
        <p:nvGrpSpPr>
          <p:cNvPr id="5" name="Group 4"/>
          <p:cNvGrpSpPr/>
          <p:nvPr/>
        </p:nvGrpSpPr>
        <p:grpSpPr>
          <a:xfrm>
            <a:off x="4352924" y="2593500"/>
            <a:ext cx="3810000" cy="3515179"/>
            <a:chOff x="4114801" y="2615063"/>
            <a:chExt cx="3810000" cy="3515179"/>
          </a:xfrm>
        </p:grpSpPr>
        <p:pic>
          <p:nvPicPr>
            <p:cNvPr id="1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 r="39850" b="8968"/>
            <a:stretch/>
          </p:blipFill>
          <p:spPr bwMode="auto">
            <a:xfrm>
              <a:off x="4114801" y="2724447"/>
              <a:ext cx="3810000" cy="3405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ound Diagonal Corner Rectangle 12"/>
            <p:cNvSpPr/>
            <p:nvPr/>
          </p:nvSpPr>
          <p:spPr>
            <a:xfrm>
              <a:off x="4968437" y="2615063"/>
              <a:ext cx="1803837"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Checkout Section</a:t>
              </a:r>
            </a:p>
          </p:txBody>
        </p:sp>
        <p:sp>
          <p:nvSpPr>
            <p:cNvPr id="14" name="Rectangle 13"/>
            <p:cNvSpPr/>
            <p:nvPr/>
          </p:nvSpPr>
          <p:spPr>
            <a:xfrm>
              <a:off x="4795172" y="5028806"/>
              <a:ext cx="1413324" cy="32424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r="43628" b="4828"/>
          <a:stretch/>
        </p:blipFill>
        <p:spPr bwMode="auto">
          <a:xfrm>
            <a:off x="8406940" y="2702884"/>
            <a:ext cx="3455323" cy="3405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Round Diagonal Corner Rectangle 15"/>
          <p:cNvSpPr/>
          <p:nvPr/>
        </p:nvSpPr>
        <p:spPr>
          <a:xfrm>
            <a:off x="9103959" y="2587965"/>
            <a:ext cx="2061283"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Order Confirmation</a:t>
            </a:r>
          </a:p>
        </p:txBody>
      </p:sp>
      <p:sp>
        <p:nvSpPr>
          <p:cNvPr id="17" name="Rectangle 16"/>
          <p:cNvSpPr/>
          <p:nvPr/>
        </p:nvSpPr>
        <p:spPr>
          <a:xfrm>
            <a:off x="9103959" y="4577752"/>
            <a:ext cx="1413324" cy="32424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758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 Diagonal Corner Rectangle 3"/>
          <p:cNvSpPr/>
          <p:nvPr/>
        </p:nvSpPr>
        <p:spPr>
          <a:xfrm flipH="1">
            <a:off x="619123" y="1794396"/>
            <a:ext cx="373380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Adding custom user information</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149" y="2860793"/>
            <a:ext cx="11515382" cy="1903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3362786" y="3036094"/>
            <a:ext cx="8516250" cy="131547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45149" y="4448287"/>
            <a:ext cx="1922494" cy="23801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1702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rgbClr val="00B0F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4" name="Round Diagonal Corner Rectangle 3"/>
          <p:cNvSpPr/>
          <p:nvPr/>
        </p:nvSpPr>
        <p:spPr>
          <a:xfrm flipH="1">
            <a:off x="619123" y="1794396"/>
            <a:ext cx="2662920"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Building Index</a:t>
            </a:r>
          </a:p>
        </p:txBody>
      </p:sp>
      <p:pic>
        <p:nvPicPr>
          <p:cNvPr id="8"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9629" y="2716563"/>
            <a:ext cx="10053175" cy="13165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630" y="4756273"/>
            <a:ext cx="10053175" cy="1122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ound Diagonal Corner Rectangle 11"/>
          <p:cNvSpPr/>
          <p:nvPr/>
        </p:nvSpPr>
        <p:spPr>
          <a:xfrm>
            <a:off x="1132352" y="2615063"/>
            <a:ext cx="1961680"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POST Command</a:t>
            </a:r>
          </a:p>
        </p:txBody>
      </p:sp>
      <p:sp>
        <p:nvSpPr>
          <p:cNvPr id="13" name="Round Diagonal Corner Rectangle 12"/>
          <p:cNvSpPr/>
          <p:nvPr/>
        </p:nvSpPr>
        <p:spPr>
          <a:xfrm>
            <a:off x="1132352" y="4646889"/>
            <a:ext cx="1961680"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GET job status</a:t>
            </a:r>
          </a:p>
        </p:txBody>
      </p:sp>
    </p:spTree>
    <p:extLst>
      <p:ext uri="{BB962C8B-B14F-4D97-AF65-F5344CB8AC3E}">
        <p14:creationId xmlns:p14="http://schemas.microsoft.com/office/powerpoint/2010/main" val="1879843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rgbClr val="FFFF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4" name="Round Diagonal Corner Rectangle 3"/>
          <p:cNvSpPr/>
          <p:nvPr/>
        </p:nvSpPr>
        <p:spPr>
          <a:xfrm flipH="1">
            <a:off x="619123" y="1794396"/>
            <a:ext cx="2662920"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Creating JPA</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293" y="2395031"/>
            <a:ext cx="8608332" cy="3481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12299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5EEBAE-A093-35BE-C1B8-5F86D8AD68D6}"/>
              </a:ext>
            </a:extLst>
          </p:cNvPr>
          <p:cNvSpPr txBox="1"/>
          <p:nvPr/>
        </p:nvSpPr>
        <p:spPr>
          <a:xfrm>
            <a:off x="5133975" y="568237"/>
            <a:ext cx="1922246"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Conclusion</a:t>
            </a:r>
            <a:endParaRPr lang="en-GB" sz="2400" b="1" dirty="0">
              <a:solidFill>
                <a:schemeClr val="bg1"/>
              </a:solidFill>
              <a:latin typeface="Helvetica" pitchFamily="2" charset="0"/>
            </a:endParaRPr>
          </a:p>
        </p:txBody>
      </p:sp>
      <p:grpSp>
        <p:nvGrpSpPr>
          <p:cNvPr id="3" name="Group 2"/>
          <p:cNvGrpSpPr/>
          <p:nvPr/>
        </p:nvGrpSpPr>
        <p:grpSpPr>
          <a:xfrm>
            <a:off x="171450" y="1780306"/>
            <a:ext cx="11838214" cy="4440880"/>
            <a:chOff x="4339689" y="128106"/>
            <a:chExt cx="10416724" cy="4195951"/>
          </a:xfrm>
        </p:grpSpPr>
        <p:sp>
          <p:nvSpPr>
            <p:cNvPr id="5" name="Parallelogram 4"/>
            <p:cNvSpPr/>
            <p:nvPr/>
          </p:nvSpPr>
          <p:spPr>
            <a:xfrm>
              <a:off x="4339689" y="576536"/>
              <a:ext cx="10416724" cy="3747521"/>
            </a:xfrm>
            <a:prstGeom prst="parallelogram">
              <a:avLst/>
            </a:prstGeom>
            <a:solidFill>
              <a:srgbClr val="0070C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6" name="Isosceles Triangle 5"/>
            <p:cNvSpPr/>
            <p:nvPr/>
          </p:nvSpPr>
          <p:spPr>
            <a:xfrm rot="5400000">
              <a:off x="5002182" y="-329095"/>
              <a:ext cx="835283" cy="1749686"/>
            </a:xfrm>
            <a:prstGeom prst="triangle">
              <a:avLst>
                <a:gd name="adj" fmla="val 51149"/>
              </a:avLst>
            </a:prstGeom>
            <a:solidFill>
              <a:srgbClr val="00518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 Diagonal Corner Rectangle 6"/>
            <p:cNvSpPr/>
            <p:nvPr/>
          </p:nvSpPr>
          <p:spPr>
            <a:xfrm flipH="1">
              <a:off x="4800596" y="362755"/>
              <a:ext cx="2656927"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Training Conclusion</a:t>
              </a:r>
            </a:p>
          </p:txBody>
        </p:sp>
        <p:sp>
          <p:nvSpPr>
            <p:cNvPr id="8" name="TextBox 7"/>
            <p:cNvSpPr txBox="1"/>
            <p:nvPr/>
          </p:nvSpPr>
          <p:spPr>
            <a:xfrm>
              <a:off x="5292724" y="781770"/>
              <a:ext cx="8666272" cy="3539430"/>
            </a:xfrm>
            <a:prstGeom prst="rect">
              <a:avLst/>
            </a:prstGeom>
            <a:noFill/>
          </p:spPr>
          <p:txBody>
            <a:bodyPr wrap="square" rtlCol="0">
              <a:spAutoFit/>
            </a:bodyPr>
            <a:lstStyle/>
            <a:p>
              <a:pPr algn="just"/>
              <a:r>
                <a:rPr lang="en-US" sz="1400" dirty="0">
                  <a:solidFill>
                    <a:schemeClr val="bg1"/>
                  </a:solidFill>
                  <a:latin typeface="Helvetica" pitchFamily="34" charset="0"/>
                  <a:cs typeface="Helvetica" pitchFamily="34" charset="0"/>
                </a:rPr>
                <a:t>	The training overall helped me familiarized not only the language used but also on how things works on an E-Commerce website. As a developer without any experience in developing an E-Commerce website, this training serves as an eye opener on concepts and principles of E-Commerce. I learned here that HCL Commerce is a well established software or tool that is used to create an E-Commerce website. Will all the pre defined features available on the software, it will be easy for the developer to modify an existing website depending on the requirements of business. Aside from this, it also includes some utilities to be used by the stakeholders if ever they want to put some changes on how the website will behave. </a:t>
              </a:r>
            </a:p>
            <a:p>
              <a:pPr algn="just"/>
              <a:endParaRPr lang="en-US" sz="1400" dirty="0">
                <a:solidFill>
                  <a:schemeClr val="bg1"/>
                </a:solidFill>
                <a:latin typeface="Helvetica" pitchFamily="34" charset="0"/>
                <a:cs typeface="Helvetica" pitchFamily="34" charset="0"/>
              </a:endParaRPr>
            </a:p>
            <a:p>
              <a:pPr algn="just"/>
              <a:r>
                <a:rPr lang="en-US" sz="1400" dirty="0">
                  <a:solidFill>
                    <a:schemeClr val="bg1"/>
                  </a:solidFill>
                  <a:latin typeface="Helvetica" pitchFamily="34" charset="0"/>
                  <a:cs typeface="Helvetica" pitchFamily="34" charset="0"/>
                </a:rPr>
                <a:t>	I also learned that if ever you need to add or modify a large number of data in the DB, you can use the dataload strategy that can be executed by command prompt. It is much safer than executing a query in DB2. During the training, we also tackled about the indexing the external data in HCL Commerce search on which you can modify what will be the result of what the user is searching. There are also reserved fields on some tables in the database that can be used if there will be a need of customization of the data in the website.</a:t>
              </a:r>
            </a:p>
            <a:p>
              <a:pPr algn="just"/>
              <a:endParaRPr lang="en-US" sz="1400" dirty="0">
                <a:solidFill>
                  <a:schemeClr val="bg1"/>
                </a:solidFill>
                <a:latin typeface="Helvetica" pitchFamily="34" charset="0"/>
                <a:cs typeface="Helvetica" pitchFamily="34" charset="0"/>
              </a:endParaRPr>
            </a:p>
            <a:p>
              <a:pPr algn="just"/>
              <a:r>
                <a:rPr lang="en-US" sz="1400" dirty="0">
                  <a:solidFill>
                    <a:schemeClr val="bg1"/>
                  </a:solidFill>
                  <a:latin typeface="Helvetica" pitchFamily="34" charset="0"/>
                  <a:cs typeface="Helvetica" pitchFamily="34" charset="0"/>
                </a:rPr>
                <a:t>	Overall for me, the training went well and the trainers did their part on teaching us all about HCL Commerce. I am looking forward for another training which will tackle the in depth part of the software.</a:t>
              </a:r>
            </a:p>
          </p:txBody>
        </p:sp>
      </p:grpSp>
    </p:spTree>
    <p:extLst>
      <p:ext uri="{BB962C8B-B14F-4D97-AF65-F5344CB8AC3E}">
        <p14:creationId xmlns:p14="http://schemas.microsoft.com/office/powerpoint/2010/main" val="1952212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103A12-0AA4-00C6-4CFD-58A6489D245B}"/>
              </a:ext>
            </a:extLst>
          </p:cNvPr>
          <p:cNvSpPr txBox="1"/>
          <p:nvPr/>
        </p:nvSpPr>
        <p:spPr>
          <a:xfrm>
            <a:off x="2789021" y="2705724"/>
            <a:ext cx="6612154" cy="1446550"/>
          </a:xfrm>
          <a:prstGeom prst="rect">
            <a:avLst/>
          </a:prstGeom>
          <a:noFill/>
        </p:spPr>
        <p:txBody>
          <a:bodyPr wrap="square">
            <a:spAutoFit/>
          </a:bodyPr>
          <a:lstStyle/>
          <a:p>
            <a:pPr algn="ctr"/>
            <a:r>
              <a:rPr lang="en-IN" sz="8800" b="1" dirty="0">
                <a:solidFill>
                  <a:schemeClr val="bg1"/>
                </a:solidFill>
                <a:effectLst/>
                <a:latin typeface="Helvetica" pitchFamily="2" charset="0"/>
                <a:ea typeface="Calibri" panose="020F0502020204030204" pitchFamily="34" charset="0"/>
              </a:rPr>
              <a:t>Thank You</a:t>
            </a:r>
          </a:p>
        </p:txBody>
      </p:sp>
      <p:sp>
        <p:nvSpPr>
          <p:cNvPr id="3" name="Rectangle 2">
            <a:extLst>
              <a:ext uri="{FF2B5EF4-FFF2-40B4-BE49-F238E27FC236}">
                <a16:creationId xmlns:a16="http://schemas.microsoft.com/office/drawing/2014/main" id="{D0C51203-C25D-740B-160F-E334C0EB9422}"/>
              </a:ext>
            </a:extLst>
          </p:cNvPr>
          <p:cNvSpPr/>
          <p:nvPr/>
        </p:nvSpPr>
        <p:spPr>
          <a:xfrm>
            <a:off x="9986511" y="6524193"/>
            <a:ext cx="2196179" cy="307777"/>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spTree>
    <p:extLst>
      <p:ext uri="{BB962C8B-B14F-4D97-AF65-F5344CB8AC3E}">
        <p14:creationId xmlns:p14="http://schemas.microsoft.com/office/powerpoint/2010/main" val="1121939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1</a:t>
              </a:r>
            </a:p>
          </p:txBody>
        </p:sp>
      </p:grpSp>
      <p:sp>
        <p:nvSpPr>
          <p:cNvPr id="6" name="Rectangle 5"/>
          <p:cNvSpPr/>
          <p:nvPr/>
        </p:nvSpPr>
        <p:spPr>
          <a:xfrm>
            <a:off x="346529" y="2026632"/>
            <a:ext cx="6180364" cy="738664"/>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Open </a:t>
            </a:r>
            <a:r>
              <a:rPr lang="en-US" sz="1400" cap="none" spc="0" dirty="0" err="1">
                <a:ln w="18000">
                  <a:noFill/>
                  <a:prstDash val="solid"/>
                  <a:miter lim="800000"/>
                </a:ln>
                <a:solidFill>
                  <a:schemeClr val="accent2"/>
                </a:solidFill>
              </a:rPr>
              <a:t>cmd</a:t>
            </a:r>
            <a:r>
              <a:rPr lang="en-US" sz="1400" cap="none" spc="0" dirty="0">
                <a:ln w="18000">
                  <a:noFill/>
                  <a:prstDash val="solid"/>
                  <a:miter lim="800000"/>
                </a:ln>
                <a:solidFill>
                  <a:schemeClr val="accent2"/>
                </a:solidFill>
              </a:rPr>
              <a:t> then navigate to the WCE_INSTALL_DIR\bin</a:t>
            </a:r>
          </a:p>
          <a:p>
            <a:pPr marL="285750" indent="-285750">
              <a:buFont typeface="Arial" pitchFamily="34" charset="0"/>
              <a:buChar char="•"/>
            </a:pPr>
            <a:r>
              <a:rPr lang="en-US" sz="1400" cap="none" spc="0" dirty="0">
                <a:ln w="18000">
                  <a:noFill/>
                  <a:prstDash val="solid"/>
                  <a:miter lim="800000"/>
                </a:ln>
                <a:solidFill>
                  <a:schemeClr val="accent2"/>
                </a:solidFill>
              </a:rPr>
              <a:t>Enter </a:t>
            </a:r>
            <a:r>
              <a:rPr lang="en-US" sz="1400" dirty="0">
                <a:ln w="18000">
                  <a:noFill/>
                  <a:prstDash val="solid"/>
                  <a:miter lim="800000"/>
                </a:ln>
                <a:solidFill>
                  <a:schemeClr val="accent2"/>
                </a:solidFill>
              </a:rPr>
              <a:t>the command line : dataload “WC-dataload-xml-directory\wc-dataload-catalog-entry-update.xml"</a:t>
            </a:r>
            <a:endParaRPr lang="en-US" sz="1400" cap="none" spc="0" dirty="0">
              <a:ln w="18000">
                <a:noFill/>
                <a:prstDash val="solid"/>
                <a:miter lim="800000"/>
              </a:ln>
              <a:solidFill>
                <a:schemeClr val="accent2"/>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529" y="2765295"/>
            <a:ext cx="6180364" cy="1716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346529" y="4595660"/>
            <a:ext cx="6180364" cy="30777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Make a </a:t>
            </a:r>
            <a:r>
              <a:rPr lang="en-US" sz="1400" cap="none" spc="0" dirty="0" err="1">
                <a:ln w="18000">
                  <a:noFill/>
                  <a:prstDash val="solid"/>
                  <a:miter lim="800000"/>
                </a:ln>
                <a:solidFill>
                  <a:schemeClr val="accent2"/>
                </a:solidFill>
              </a:rPr>
              <a:t>csv</a:t>
            </a:r>
            <a:r>
              <a:rPr lang="en-US" sz="1400" cap="none" spc="0" dirty="0">
                <a:ln w="18000">
                  <a:noFill/>
                  <a:prstDash val="solid"/>
                  <a:miter lim="800000"/>
                </a:ln>
                <a:solidFill>
                  <a:schemeClr val="accent2"/>
                </a:solidFill>
              </a:rPr>
              <a:t> to be loaded by the dataload command</a:t>
            </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244" y="4903437"/>
            <a:ext cx="4400550" cy="138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77929" y="268372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1" name="Round Diagonal Corner Rectangle 10"/>
          <p:cNvSpPr/>
          <p:nvPr/>
        </p:nvSpPr>
        <p:spPr>
          <a:xfrm>
            <a:off x="73476" y="4895273"/>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12" name="Rectangle 11"/>
          <p:cNvSpPr/>
          <p:nvPr/>
        </p:nvSpPr>
        <p:spPr>
          <a:xfrm>
            <a:off x="7095672" y="1718855"/>
            <a:ext cx="6180364" cy="30777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You mus</a:t>
            </a:r>
            <a:r>
              <a:rPr lang="en-US" sz="1400" dirty="0">
                <a:ln w="18000">
                  <a:noFill/>
                  <a:prstDash val="solid"/>
                  <a:miter lim="800000"/>
                </a:ln>
                <a:solidFill>
                  <a:schemeClr val="accent2"/>
                </a:solidFill>
              </a:rPr>
              <a:t>t see the changes in CATENTRY table in WCS DB.</a:t>
            </a:r>
            <a:endParaRPr lang="en-US" sz="1400" cap="none" spc="0" dirty="0">
              <a:ln w="18000">
                <a:noFill/>
                <a:prstDash val="solid"/>
                <a:miter lim="800000"/>
              </a:ln>
              <a:solidFill>
                <a:schemeClr val="accent2"/>
              </a:solidFill>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2792" y="2250946"/>
            <a:ext cx="4733925" cy="1028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Round Diagonal Corner Rectangle 13"/>
          <p:cNvSpPr/>
          <p:nvPr/>
        </p:nvSpPr>
        <p:spPr>
          <a:xfrm>
            <a:off x="6900692" y="2196823"/>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3.</a:t>
            </a:r>
          </a:p>
        </p:txBody>
      </p:sp>
      <p:sp>
        <p:nvSpPr>
          <p:cNvPr id="7" name="Left Arrow 6">
            <a:hlinkClick r:id="rId5"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3686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2</a:t>
              </a:r>
            </a:p>
          </p:txBody>
        </p:sp>
      </p:grpSp>
      <p:sp>
        <p:nvSpPr>
          <p:cNvPr id="6" name="Rectangle 5"/>
          <p:cNvSpPr/>
          <p:nvPr/>
        </p:nvSpPr>
        <p:spPr>
          <a:xfrm>
            <a:off x="34430" y="2026632"/>
            <a:ext cx="5787571" cy="830997"/>
          </a:xfrm>
          <a:prstGeom prst="rect">
            <a:avLst/>
          </a:prstGeom>
          <a:noFill/>
        </p:spPr>
        <p:txBody>
          <a:bodyPr wrap="square" lIns="91440" tIns="45720" rIns="91440" bIns="45720">
            <a:spAutoFit/>
          </a:bodyPr>
          <a:lstStyle/>
          <a:p>
            <a:pPr marL="285750" indent="-285750">
              <a:buFont typeface="Arial" pitchFamily="34" charset="0"/>
              <a:buChar char="•"/>
            </a:pPr>
            <a:r>
              <a:rPr lang="en-US" sz="1200" cap="none" spc="0" dirty="0">
                <a:ln w="18000">
                  <a:noFill/>
                  <a:prstDash val="solid"/>
                  <a:miter lim="800000"/>
                </a:ln>
                <a:solidFill>
                  <a:schemeClr val="accent2"/>
                </a:solidFill>
              </a:rPr>
              <a:t>Firstly, extend the catalog entry search index schema. </a:t>
            </a:r>
            <a:r>
              <a:rPr lang="en-US" sz="1200" dirty="0">
                <a:ln w="18000">
                  <a:noFill/>
                  <a:prstDash val="solid"/>
                  <a:miter lim="800000"/>
                </a:ln>
                <a:solidFill>
                  <a:schemeClr val="accent2"/>
                </a:solidFill>
              </a:rPr>
              <a:t>Go to </a:t>
            </a:r>
            <a:r>
              <a:rPr lang="en-US" sz="1200" i="1" dirty="0">
                <a:ln w="18000">
                  <a:noFill/>
                  <a:prstDash val="solid"/>
                  <a:miter lim="800000"/>
                </a:ln>
              </a:rPr>
              <a:t>x-schema.xml</a:t>
            </a:r>
            <a:r>
              <a:rPr lang="en-US" sz="1200" dirty="0">
                <a:ln w="18000">
                  <a:noFill/>
                  <a:prstDash val="solid"/>
                  <a:miter lim="800000"/>
                </a:ln>
                <a:solidFill>
                  <a:schemeClr val="accent2"/>
                </a:solidFill>
              </a:rPr>
              <a:t> file in </a:t>
            </a:r>
            <a:r>
              <a:rPr lang="en-US" sz="1200" i="1" dirty="0"/>
              <a:t>workspace_dirsearch-config-ext\</a:t>
            </a:r>
            <a:r>
              <a:rPr lang="en-US" sz="1200" i="1" dirty="0" err="1"/>
              <a:t>src</a:t>
            </a:r>
            <a:r>
              <a:rPr lang="en-US" sz="1200" i="1" dirty="0"/>
              <a:t>\index\managed-</a:t>
            </a:r>
            <a:r>
              <a:rPr lang="en-US" sz="1200" i="1" dirty="0" err="1"/>
              <a:t>solr</a:t>
            </a:r>
            <a:r>
              <a:rPr lang="en-US" sz="1200" i="1" dirty="0"/>
              <a:t>\</a:t>
            </a:r>
            <a:r>
              <a:rPr lang="en-US" sz="1200" i="1" dirty="0" err="1"/>
              <a:t>config</a:t>
            </a:r>
            <a:r>
              <a:rPr lang="en-US" sz="1200" i="1" dirty="0"/>
              <a:t>\v3\</a:t>
            </a:r>
            <a:r>
              <a:rPr lang="en-US" sz="1200" i="1" dirty="0" err="1"/>
              <a:t>CatalogEntry</a:t>
            </a:r>
            <a:r>
              <a:rPr lang="en-US" sz="1200" i="1" dirty="0"/>
              <a:t> </a:t>
            </a:r>
            <a:r>
              <a:rPr lang="en-US" sz="1200" i="1" dirty="0">
                <a:solidFill>
                  <a:srgbClr val="DA8200"/>
                </a:solidFill>
              </a:rPr>
              <a:t>and add these codes.</a:t>
            </a:r>
            <a:endParaRPr lang="en-US" sz="1200" cap="none" spc="0" dirty="0">
              <a:ln w="18000">
                <a:noFill/>
                <a:prstDash val="solid"/>
                <a:miter lim="800000"/>
              </a:ln>
              <a:solidFill>
                <a:srgbClr val="DA8200"/>
              </a:solidFill>
            </a:endParaRPr>
          </a:p>
          <a:p>
            <a:endParaRPr lang="en-US" sz="1200" cap="none" spc="0" dirty="0">
              <a:ln w="18000">
                <a:noFill/>
                <a:prstDash val="solid"/>
                <a:miter lim="800000"/>
              </a:ln>
              <a:solidFill>
                <a:schemeClr val="accent2"/>
              </a:solidFill>
            </a:endParaRP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530" y="2819400"/>
            <a:ext cx="5092246" cy="1238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46287" y="263960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46287" y="4177088"/>
            <a:ext cx="5868288" cy="830997"/>
          </a:xfrm>
          <a:prstGeom prst="rect">
            <a:avLst/>
          </a:prstGeom>
          <a:noFill/>
        </p:spPr>
        <p:txBody>
          <a:bodyPr wrap="square" lIns="91440" tIns="45720" rIns="91440" bIns="45720">
            <a:spAutoFit/>
          </a:bodyPr>
          <a:lstStyle/>
          <a:p>
            <a:pPr marL="285750" indent="-285750">
              <a:buFont typeface="Arial" pitchFamily="34" charset="0"/>
              <a:buChar char="•"/>
            </a:pPr>
            <a:r>
              <a:rPr lang="en-US" sz="1200" dirty="0">
                <a:ln w="18000">
                  <a:noFill/>
                  <a:prstDash val="solid"/>
                  <a:miter lim="800000"/>
                </a:ln>
                <a:solidFill>
                  <a:schemeClr val="accent2"/>
                </a:solidFill>
              </a:rPr>
              <a:t>Navigate to the file name </a:t>
            </a:r>
            <a:r>
              <a:rPr lang="en-US" sz="1200" i="1" dirty="0"/>
              <a:t>wc-dataimport-preprocess-x-finalbuild.xml. </a:t>
            </a:r>
            <a:r>
              <a:rPr lang="en-US" sz="1200" dirty="0">
                <a:solidFill>
                  <a:srgbClr val="DA8200"/>
                </a:solidFill>
              </a:rPr>
              <a:t>You can find the file inside </a:t>
            </a:r>
            <a:r>
              <a:rPr lang="en-US" sz="1200" dirty="0" err="1"/>
              <a:t>workspace_dir</a:t>
            </a:r>
            <a:r>
              <a:rPr lang="en-US" sz="1200" dirty="0"/>
              <a:t>\WC\xml\search\</a:t>
            </a:r>
            <a:r>
              <a:rPr lang="en-US" sz="1200" dirty="0" err="1"/>
              <a:t>dataImport</a:t>
            </a:r>
            <a:r>
              <a:rPr lang="en-US" sz="1200" dirty="0"/>
              <a:t>\v3\dbtype2\</a:t>
            </a:r>
            <a:r>
              <a:rPr lang="en-US" sz="1200" dirty="0" err="1"/>
              <a:t>CatalogEntry</a:t>
            </a:r>
            <a:r>
              <a:rPr lang="en-US" sz="1200" dirty="0"/>
              <a:t> </a:t>
            </a:r>
            <a:r>
              <a:rPr lang="en-US" sz="1200" dirty="0">
                <a:solidFill>
                  <a:srgbClr val="DA8200"/>
                </a:solidFill>
              </a:rPr>
              <a:t>then change the alias for</a:t>
            </a:r>
            <a:r>
              <a:rPr lang="en-US" sz="1200" dirty="0"/>
              <a:t> </a:t>
            </a:r>
            <a:r>
              <a:rPr lang="en-US" sz="1200" i="1" dirty="0"/>
              <a:t>CATENTRY.FIELD3 </a:t>
            </a:r>
            <a:r>
              <a:rPr lang="en-US" sz="1200" dirty="0">
                <a:solidFill>
                  <a:srgbClr val="DA8200"/>
                </a:solidFill>
              </a:rPr>
              <a:t>&amp; </a:t>
            </a:r>
            <a:r>
              <a:rPr lang="en-US" sz="1200" i="1" dirty="0"/>
              <a:t>CATENTRY.FIELD4 </a:t>
            </a:r>
            <a:r>
              <a:rPr lang="en-US" sz="1200" dirty="0">
                <a:solidFill>
                  <a:srgbClr val="DA8200"/>
                </a:solidFill>
              </a:rPr>
              <a:t>to your desired alias.</a:t>
            </a:r>
            <a:endParaRPr lang="en-US" sz="1200" i="1" dirty="0"/>
          </a:p>
          <a:p>
            <a:pPr marL="285750" indent="-285750">
              <a:buFont typeface="Arial" pitchFamily="34" charset="0"/>
              <a:buChar char="•"/>
            </a:pPr>
            <a:endParaRPr lang="en-US" sz="1200" i="1" cap="none" spc="0" dirty="0">
              <a:ln w="18000">
                <a:noFill/>
                <a:prstDash val="solid"/>
                <a:miter lim="800000"/>
              </a:ln>
              <a:solidFill>
                <a:srgbClr val="DA8200"/>
              </a:solidFill>
            </a:endParaRPr>
          </a:p>
        </p:txBody>
      </p:sp>
      <p:pic>
        <p:nvPicPr>
          <p:cNvPr id="2051"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r="3481" b="7805"/>
          <a:stretch/>
        </p:blipFill>
        <p:spPr bwMode="auto">
          <a:xfrm>
            <a:off x="346527" y="4943475"/>
            <a:ext cx="4854121"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Round Diagonal Corner Rectangle 18"/>
          <p:cNvSpPr/>
          <p:nvPr/>
        </p:nvSpPr>
        <p:spPr>
          <a:xfrm>
            <a:off x="34430" y="4867573"/>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20" name="Rectangle 19"/>
          <p:cNvSpPr/>
          <p:nvPr/>
        </p:nvSpPr>
        <p:spPr>
          <a:xfrm>
            <a:off x="6105526" y="2002969"/>
            <a:ext cx="6000750" cy="461665"/>
          </a:xfrm>
          <a:prstGeom prst="rect">
            <a:avLst/>
          </a:prstGeom>
          <a:noFill/>
        </p:spPr>
        <p:txBody>
          <a:bodyPr wrap="square" lIns="91440" tIns="45720" rIns="91440" bIns="45720">
            <a:spAutoFit/>
          </a:bodyPr>
          <a:lstStyle/>
          <a:p>
            <a:pPr marL="285750" indent="-285750">
              <a:buFont typeface="Arial" pitchFamily="34" charset="0"/>
              <a:buChar char="•"/>
            </a:pPr>
            <a:r>
              <a:rPr lang="en-US" sz="1200" dirty="0">
                <a:ln w="18000">
                  <a:noFill/>
                  <a:prstDash val="solid"/>
                  <a:miter lim="800000"/>
                </a:ln>
                <a:solidFill>
                  <a:schemeClr val="accent2"/>
                </a:solidFill>
              </a:rPr>
              <a:t>Open the file </a:t>
            </a:r>
            <a:r>
              <a:rPr lang="en-US" sz="1200" i="1" dirty="0">
                <a:ln w="18000">
                  <a:noFill/>
                  <a:prstDash val="solid"/>
                  <a:miter lim="800000"/>
                </a:ln>
              </a:rPr>
              <a:t>x-data-config.xml </a:t>
            </a:r>
            <a:r>
              <a:rPr lang="en-US" sz="1200" dirty="0">
                <a:ln w="18000">
                  <a:noFill/>
                  <a:prstDash val="solid"/>
                  <a:miter lim="800000"/>
                </a:ln>
                <a:solidFill>
                  <a:schemeClr val="accent2"/>
                </a:solidFill>
              </a:rPr>
              <a:t>in </a:t>
            </a:r>
            <a:r>
              <a:rPr lang="en-US" sz="1200" i="1" dirty="0"/>
              <a:t>search-</a:t>
            </a:r>
            <a:r>
              <a:rPr lang="en-US" sz="1200" i="1" dirty="0" err="1"/>
              <a:t>config</a:t>
            </a:r>
            <a:r>
              <a:rPr lang="en-US" sz="1200" i="1" dirty="0"/>
              <a:t>-</a:t>
            </a:r>
            <a:r>
              <a:rPr lang="en-US" sz="1200" i="1" dirty="0" err="1"/>
              <a:t>ext</a:t>
            </a:r>
            <a:r>
              <a:rPr lang="en-US" sz="1200" i="1" dirty="0"/>
              <a:t>\</a:t>
            </a:r>
            <a:r>
              <a:rPr lang="en-US" sz="1200" i="1" dirty="0" err="1"/>
              <a:t>src</a:t>
            </a:r>
            <a:r>
              <a:rPr lang="en-US" sz="1200" i="1" dirty="0"/>
              <a:t>\index\managed-</a:t>
            </a:r>
            <a:r>
              <a:rPr lang="en-US" sz="1200" i="1" dirty="0" err="1"/>
              <a:t>solr</a:t>
            </a:r>
            <a:r>
              <a:rPr lang="en-US" sz="1200" i="1" dirty="0"/>
              <a:t>\</a:t>
            </a:r>
            <a:r>
              <a:rPr lang="en-US" sz="1200" i="1" dirty="0" err="1"/>
              <a:t>config</a:t>
            </a:r>
            <a:r>
              <a:rPr lang="en-US" sz="1200" i="1" dirty="0"/>
              <a:t>\v3\</a:t>
            </a:r>
            <a:r>
              <a:rPr lang="en-US" sz="1200" i="1" dirty="0" err="1"/>
              <a:t>CatalogEntry</a:t>
            </a:r>
            <a:r>
              <a:rPr lang="en-US" sz="1200" i="1" dirty="0"/>
              <a:t> </a:t>
            </a:r>
            <a:r>
              <a:rPr lang="en-US" sz="1200" dirty="0">
                <a:solidFill>
                  <a:srgbClr val="DA8200"/>
                </a:solidFill>
              </a:rPr>
              <a:t>and add the following codes.</a:t>
            </a:r>
            <a:r>
              <a:rPr lang="en-US" sz="1200" i="1" dirty="0"/>
              <a:t> </a:t>
            </a:r>
            <a:endParaRPr lang="en-US" sz="1200" i="1" cap="none" spc="0" dirty="0">
              <a:ln w="18000">
                <a:noFill/>
                <a:prstDash val="solid"/>
                <a:miter lim="800000"/>
              </a:ln>
              <a:solidFill>
                <a:srgbClr val="DA8200"/>
              </a:solidFill>
            </a:endParaRPr>
          </a:p>
        </p:txBody>
      </p:sp>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79569" y="2544278"/>
            <a:ext cx="504825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Round Diagonal Corner Rectangle 21"/>
          <p:cNvSpPr/>
          <p:nvPr/>
        </p:nvSpPr>
        <p:spPr>
          <a:xfrm>
            <a:off x="6105526" y="2535637"/>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3.</a:t>
            </a:r>
          </a:p>
        </p:txBody>
      </p:sp>
      <p:sp>
        <p:nvSpPr>
          <p:cNvPr id="23" name="Rectangle 22"/>
          <p:cNvSpPr/>
          <p:nvPr/>
        </p:nvSpPr>
        <p:spPr>
          <a:xfrm>
            <a:off x="6069652" y="3357077"/>
            <a:ext cx="6000750" cy="461665"/>
          </a:xfrm>
          <a:prstGeom prst="rect">
            <a:avLst/>
          </a:prstGeom>
          <a:noFill/>
        </p:spPr>
        <p:txBody>
          <a:bodyPr wrap="square" lIns="91440" tIns="45720" rIns="91440" bIns="45720">
            <a:spAutoFit/>
          </a:bodyPr>
          <a:lstStyle/>
          <a:p>
            <a:pPr marL="285750" indent="-285750">
              <a:buFont typeface="Arial" pitchFamily="34" charset="0"/>
              <a:buChar char="•"/>
            </a:pPr>
            <a:r>
              <a:rPr lang="en-US" sz="1200" dirty="0">
                <a:ln w="18000">
                  <a:noFill/>
                  <a:prstDash val="solid"/>
                  <a:miter lim="800000"/>
                </a:ln>
                <a:solidFill>
                  <a:schemeClr val="accent2"/>
                </a:solidFill>
              </a:rPr>
              <a:t>After that, you need to build the search index by executing the command line in the </a:t>
            </a:r>
            <a:r>
              <a:rPr lang="en-US" sz="1200" dirty="0" err="1">
                <a:ln w="18000">
                  <a:noFill/>
                  <a:prstDash val="solid"/>
                  <a:miter lim="800000"/>
                </a:ln>
                <a:solidFill>
                  <a:schemeClr val="accent2"/>
                </a:solidFill>
              </a:rPr>
              <a:t>cmd</a:t>
            </a:r>
            <a:r>
              <a:rPr lang="en-US" sz="1200" dirty="0">
                <a:ln w="18000">
                  <a:noFill/>
                  <a:prstDash val="solid"/>
                  <a:miter lim="800000"/>
                </a:ln>
                <a:solidFill>
                  <a:schemeClr val="accent2"/>
                </a:solidFill>
              </a:rPr>
              <a:t> prompt which is pointing to the </a:t>
            </a:r>
            <a:r>
              <a:rPr lang="en-US" sz="1200" i="1" dirty="0">
                <a:ln w="18000">
                  <a:noFill/>
                  <a:prstDash val="solid"/>
                  <a:miter lim="800000"/>
                </a:ln>
              </a:rPr>
              <a:t>WC_INSTALL_DIR\bin </a:t>
            </a:r>
            <a:r>
              <a:rPr lang="en-US" sz="1200" dirty="0">
                <a:ln w="18000">
                  <a:noFill/>
                  <a:prstDash val="solid"/>
                  <a:miter lim="800000"/>
                </a:ln>
                <a:solidFill>
                  <a:srgbClr val="DA8200"/>
                </a:solidFill>
              </a:rPr>
              <a:t>and restart your transaction server.</a:t>
            </a:r>
            <a:endParaRPr lang="en-US" sz="1200" cap="none" spc="0" dirty="0">
              <a:ln w="18000">
                <a:noFill/>
                <a:prstDash val="solid"/>
                <a:miter lim="800000"/>
              </a:ln>
              <a:solidFill>
                <a:srgbClr val="DA8200"/>
              </a:solidFill>
            </a:endParaRPr>
          </a:p>
        </p:txBody>
      </p:sp>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69652" y="3818741"/>
            <a:ext cx="6036624"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Round Diagonal Corner Rectangle 24"/>
          <p:cNvSpPr/>
          <p:nvPr/>
        </p:nvSpPr>
        <p:spPr>
          <a:xfrm>
            <a:off x="5757552" y="3815747"/>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4.</a:t>
            </a:r>
          </a:p>
        </p:txBody>
      </p:sp>
      <p:pic>
        <p:nvPicPr>
          <p:cNvPr id="2054"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71236" y="4609316"/>
            <a:ext cx="6035040" cy="668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 name="Round Diagonal Corner Rectangle 26"/>
          <p:cNvSpPr/>
          <p:nvPr/>
        </p:nvSpPr>
        <p:spPr>
          <a:xfrm>
            <a:off x="5786127" y="4609316"/>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5.</a:t>
            </a:r>
          </a:p>
        </p:txBody>
      </p:sp>
      <p:grpSp>
        <p:nvGrpSpPr>
          <p:cNvPr id="28" name="Group 27"/>
          <p:cNvGrpSpPr/>
          <p:nvPr/>
        </p:nvGrpSpPr>
        <p:grpSpPr>
          <a:xfrm>
            <a:off x="10050215" y="5992356"/>
            <a:ext cx="2009553" cy="400110"/>
            <a:chOff x="2892055" y="1601331"/>
            <a:chExt cx="2009553" cy="400110"/>
          </a:xfrm>
        </p:grpSpPr>
        <p:sp>
          <p:nvSpPr>
            <p:cNvPr id="29" name="Round Diagonal Corner Rectangle 28"/>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Rectangle 29"/>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Cont.</a:t>
              </a:r>
            </a:p>
          </p:txBody>
        </p:sp>
      </p:grpSp>
      <p:sp>
        <p:nvSpPr>
          <p:cNvPr id="31" name="Left Arrow 30">
            <a:hlinkClick r:id="rId8" action="ppaction://hlinksldjump"/>
          </p:cNvPr>
          <p:cNvSpPr/>
          <p:nvPr/>
        </p:nvSpPr>
        <p:spPr>
          <a:xfrm rot="10800000">
            <a:off x="11671404" y="6062884"/>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3644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581651"/>
            <a:ext cx="2097584" cy="400110"/>
            <a:chOff x="2892055" y="1581651"/>
            <a:chExt cx="2097584"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3141519" y="158165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2 Cont.</a:t>
              </a:r>
            </a:p>
          </p:txBody>
        </p:sp>
      </p:grpSp>
      <p:sp>
        <p:nvSpPr>
          <p:cNvPr id="6" name="Rectangle 5"/>
          <p:cNvSpPr/>
          <p:nvPr/>
        </p:nvSpPr>
        <p:spPr>
          <a:xfrm>
            <a:off x="34430" y="2026632"/>
            <a:ext cx="5915706" cy="646331"/>
          </a:xfrm>
          <a:prstGeom prst="rect">
            <a:avLst/>
          </a:prstGeom>
          <a:noFill/>
        </p:spPr>
        <p:txBody>
          <a:bodyPr wrap="square" lIns="91440" tIns="45720" rIns="91440" bIns="45720">
            <a:spAutoFit/>
          </a:bodyPr>
          <a:lstStyle/>
          <a:p>
            <a:pPr marL="285750" indent="-285750">
              <a:buFont typeface="Arial" pitchFamily="34" charset="0"/>
              <a:buChar char="•"/>
            </a:pPr>
            <a:r>
              <a:rPr lang="en-US" sz="1200" cap="none" spc="0" dirty="0">
                <a:ln w="18000">
                  <a:noFill/>
                  <a:prstDash val="solid"/>
                  <a:miter lim="800000"/>
                </a:ln>
                <a:solidFill>
                  <a:schemeClr val="accent2"/>
                </a:solidFill>
              </a:rPr>
              <a:t>Add files </a:t>
            </a:r>
            <a:r>
              <a:rPr lang="en-US" sz="1200" cap="none" spc="0" dirty="0">
                <a:ln w="18000">
                  <a:noFill/>
                  <a:prstDash val="solid"/>
                  <a:miter lim="800000"/>
                </a:ln>
              </a:rPr>
              <a:t>wc-component.xml</a:t>
            </a:r>
            <a:r>
              <a:rPr lang="en-US" sz="1200" cap="none" spc="0" dirty="0">
                <a:ln w="18000">
                  <a:noFill/>
                  <a:prstDash val="solid"/>
                  <a:miter lim="800000"/>
                </a:ln>
                <a:solidFill>
                  <a:schemeClr val="accent2"/>
                </a:solidFill>
              </a:rPr>
              <a:t> &amp; </a:t>
            </a:r>
            <a:r>
              <a:rPr lang="en-US" sz="1200" i="1" dirty="0">
                <a:ln w="18000">
                  <a:noFill/>
                  <a:prstDash val="solid"/>
                  <a:miter lim="800000"/>
                </a:ln>
              </a:rPr>
              <a:t>wc-search.xml </a:t>
            </a:r>
            <a:r>
              <a:rPr lang="en-US" sz="1200" dirty="0">
                <a:ln w="18000">
                  <a:noFill/>
                  <a:prstDash val="solid"/>
                  <a:miter lim="800000"/>
                </a:ln>
                <a:solidFill>
                  <a:srgbClr val="DA8200"/>
                </a:solidFill>
              </a:rPr>
              <a:t>in</a:t>
            </a:r>
            <a:r>
              <a:rPr lang="en-US" sz="1200" i="1" dirty="0">
                <a:ln w="18000">
                  <a:noFill/>
                  <a:prstDash val="solid"/>
                  <a:miter lim="800000"/>
                </a:ln>
              </a:rPr>
              <a:t> /</a:t>
            </a:r>
            <a:r>
              <a:rPr lang="en-US" sz="1200" i="1" dirty="0" err="1">
                <a:ln w="18000">
                  <a:noFill/>
                  <a:prstDash val="solid"/>
                  <a:miter lim="800000"/>
                </a:ln>
              </a:rPr>
              <a:t>WebSphere</a:t>
            </a:r>
            <a:r>
              <a:rPr lang="en-US" sz="1200" i="1" dirty="0">
                <a:ln w="18000">
                  <a:noFill/>
                  <a:prstDash val="solid"/>
                  <a:miter lim="800000"/>
                </a:ln>
              </a:rPr>
              <a:t> Application Server Liberty Profile/servers/</a:t>
            </a:r>
            <a:r>
              <a:rPr lang="en-US" sz="1200" i="1" dirty="0" err="1">
                <a:ln w="18000">
                  <a:noFill/>
                  <a:prstDash val="solid"/>
                  <a:miter lim="800000"/>
                </a:ln>
              </a:rPr>
              <a:t>searchServer</a:t>
            </a:r>
            <a:r>
              <a:rPr lang="en-US" sz="1200" i="1" dirty="0">
                <a:ln w="18000">
                  <a:noFill/>
                  <a:prstDash val="solid"/>
                  <a:miter lim="800000"/>
                </a:ln>
              </a:rPr>
              <a:t>/resources/search/runtime/</a:t>
            </a:r>
            <a:r>
              <a:rPr lang="en-US" sz="1200" i="1" dirty="0" err="1">
                <a:ln w="18000">
                  <a:noFill/>
                  <a:prstDash val="solid"/>
                  <a:miter lim="800000"/>
                </a:ln>
              </a:rPr>
              <a:t>config</a:t>
            </a:r>
            <a:r>
              <a:rPr lang="en-US" sz="1200" i="1" dirty="0">
                <a:ln w="18000">
                  <a:noFill/>
                  <a:prstDash val="solid"/>
                  <a:miter lim="800000"/>
                </a:ln>
              </a:rPr>
              <a:t>/</a:t>
            </a:r>
            <a:r>
              <a:rPr lang="en-US" sz="1200" i="1" dirty="0" err="1">
                <a:ln w="18000">
                  <a:noFill/>
                  <a:prstDash val="solid"/>
                  <a:miter lim="800000"/>
                </a:ln>
              </a:rPr>
              <a:t>com.ibm.commerce.search</a:t>
            </a:r>
            <a:r>
              <a:rPr lang="en-US" sz="1200" i="1" dirty="0">
                <a:ln w="18000">
                  <a:noFill/>
                  <a:prstDash val="solid"/>
                  <a:miter lim="800000"/>
                </a:ln>
              </a:rPr>
              <a:t>/</a:t>
            </a:r>
            <a:endParaRPr lang="en-US" sz="1200" i="1" cap="none" spc="0" dirty="0">
              <a:ln w="18000">
                <a:noFill/>
                <a:prstDash val="solid"/>
                <a:miter lim="800000"/>
              </a:ln>
            </a:endParaRP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412610" y="2938761"/>
            <a:ext cx="2831914" cy="2052637"/>
            <a:chOff x="1940111" y="2481263"/>
            <a:chExt cx="4010025" cy="3952875"/>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0111" y="2481263"/>
              <a:ext cx="4010025" cy="395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3543300" y="5876925"/>
              <a:ext cx="1371600" cy="55721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ound Diagonal Corner Rectangle 9"/>
          <p:cNvSpPr/>
          <p:nvPr/>
        </p:nvSpPr>
        <p:spPr>
          <a:xfrm>
            <a:off x="-51295" y="3126267"/>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6.</a:t>
            </a:r>
          </a:p>
        </p:txBody>
      </p:sp>
      <p:sp>
        <p:nvSpPr>
          <p:cNvPr id="32" name="Rectangle 31"/>
          <p:cNvSpPr/>
          <p:nvPr/>
        </p:nvSpPr>
        <p:spPr>
          <a:xfrm>
            <a:off x="6102536" y="2032595"/>
            <a:ext cx="5915706" cy="461665"/>
          </a:xfrm>
          <a:prstGeom prst="rect">
            <a:avLst/>
          </a:prstGeom>
          <a:noFill/>
        </p:spPr>
        <p:txBody>
          <a:bodyPr wrap="square" lIns="91440" tIns="45720" rIns="91440" bIns="45720">
            <a:spAutoFit/>
          </a:bodyPr>
          <a:lstStyle/>
          <a:p>
            <a:pPr marL="285750" indent="-285750">
              <a:buFont typeface="Arial" pitchFamily="34" charset="0"/>
              <a:buChar char="•"/>
            </a:pPr>
            <a:r>
              <a:rPr lang="en-US" sz="1200" cap="none" spc="0" dirty="0">
                <a:ln w="18000">
                  <a:noFill/>
                  <a:prstDash val="solid"/>
                  <a:miter lim="800000"/>
                </a:ln>
                <a:solidFill>
                  <a:schemeClr val="accent2"/>
                </a:solidFill>
              </a:rPr>
              <a:t>Go to your e-</a:t>
            </a:r>
            <a:r>
              <a:rPr lang="en-US" sz="1200" cap="none" spc="0" dirty="0" err="1">
                <a:ln w="18000">
                  <a:noFill/>
                  <a:prstDash val="solid"/>
                  <a:miter lim="800000"/>
                </a:ln>
                <a:solidFill>
                  <a:schemeClr val="accent2"/>
                </a:solidFill>
              </a:rPr>
              <a:t>comm</a:t>
            </a:r>
            <a:r>
              <a:rPr lang="en-US" sz="1200" cap="none" spc="0" dirty="0">
                <a:ln w="18000">
                  <a:noFill/>
                  <a:prstDash val="solid"/>
                  <a:miter lim="800000"/>
                </a:ln>
                <a:solidFill>
                  <a:schemeClr val="accent2"/>
                </a:solidFill>
              </a:rPr>
              <a:t> website and try to search the catalog entries you modified to add the ranking and you must see the changes like in the image below:</a:t>
            </a:r>
            <a:endParaRPr lang="en-US" sz="1200" i="1" cap="none" spc="0" dirty="0">
              <a:ln w="18000">
                <a:noFill/>
                <a:prstDash val="solid"/>
                <a:miter lim="800000"/>
              </a:ln>
            </a:endParaRPr>
          </a:p>
        </p:txBody>
      </p:sp>
      <p:grpSp>
        <p:nvGrpSpPr>
          <p:cNvPr id="33" name="Group 32"/>
          <p:cNvGrpSpPr/>
          <p:nvPr/>
        </p:nvGrpSpPr>
        <p:grpSpPr>
          <a:xfrm>
            <a:off x="6393389" y="2664253"/>
            <a:ext cx="5334000" cy="3002535"/>
            <a:chOff x="2321611" y="2395031"/>
            <a:chExt cx="7393889" cy="4132052"/>
          </a:xfrm>
        </p:grpSpPr>
        <p:pic>
          <p:nvPicPr>
            <p:cNvPr id="3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21611" y="2395031"/>
              <a:ext cx="7393889" cy="4132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Rectangle 34"/>
            <p:cNvSpPr/>
            <p:nvPr/>
          </p:nvSpPr>
          <p:spPr>
            <a:xfrm>
              <a:off x="3952875" y="5514974"/>
              <a:ext cx="1819275" cy="4095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ound Diagonal Corner Rectangle 18"/>
          <p:cNvSpPr/>
          <p:nvPr/>
        </p:nvSpPr>
        <p:spPr>
          <a:xfrm>
            <a:off x="5950136" y="283874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7.</a:t>
            </a:r>
          </a:p>
        </p:txBody>
      </p:sp>
      <p:sp>
        <p:nvSpPr>
          <p:cNvPr id="36" name="Rectangle 35"/>
          <p:cNvSpPr/>
          <p:nvPr/>
        </p:nvSpPr>
        <p:spPr>
          <a:xfrm>
            <a:off x="186830" y="6322407"/>
            <a:ext cx="9642970" cy="461665"/>
          </a:xfrm>
          <a:prstGeom prst="rect">
            <a:avLst/>
          </a:prstGeom>
          <a:noFill/>
        </p:spPr>
        <p:txBody>
          <a:bodyPr wrap="square" lIns="91440" tIns="45720" rIns="91440" bIns="45720">
            <a:spAutoFit/>
          </a:bodyPr>
          <a:lstStyle/>
          <a:p>
            <a:r>
              <a:rPr lang="en-US" sz="1200" i="1" cap="none" spc="0" dirty="0">
                <a:ln w="18000">
                  <a:noFill/>
                  <a:prstDash val="solid"/>
                  <a:miter lim="800000"/>
                </a:ln>
                <a:solidFill>
                  <a:schemeClr val="accent2"/>
                </a:solidFill>
              </a:rPr>
              <a:t>Fore more information regarding Indexing external data in </a:t>
            </a:r>
            <a:r>
              <a:rPr lang="en-US" sz="1200" i="1" dirty="0">
                <a:ln w="18000">
                  <a:noFill/>
                  <a:prstDash val="solid"/>
                  <a:miter lim="800000"/>
                </a:ln>
                <a:solidFill>
                  <a:schemeClr val="accent2"/>
                </a:solidFill>
              </a:rPr>
              <a:t>HCL Commerce</a:t>
            </a:r>
            <a:br>
              <a:rPr lang="en-US" sz="1200" i="1" dirty="0">
                <a:ln w="18000">
                  <a:noFill/>
                  <a:prstDash val="solid"/>
                  <a:miter lim="800000"/>
                </a:ln>
                <a:solidFill>
                  <a:schemeClr val="accent2"/>
                </a:solidFill>
              </a:rPr>
            </a:br>
            <a:r>
              <a:rPr lang="en-US" sz="1200" i="1" dirty="0">
                <a:ln w="18000">
                  <a:noFill/>
                  <a:prstDash val="solid"/>
                  <a:miter lim="800000"/>
                </a:ln>
                <a:solidFill>
                  <a:schemeClr val="accent2"/>
                </a:solidFill>
              </a:rPr>
              <a:t>https://help.hcltechsw.com/commerce/9.0.0/tutorials/tutorial/tsd_search2_intro.html</a:t>
            </a:r>
            <a:endParaRPr lang="en-US" sz="1200" i="1" cap="none" spc="0" dirty="0">
              <a:ln w="18000">
                <a:noFill/>
                <a:prstDash val="solid"/>
                <a:miter lim="800000"/>
              </a:ln>
            </a:endParaRPr>
          </a:p>
        </p:txBody>
      </p:sp>
    </p:spTree>
    <p:extLst>
      <p:ext uri="{BB962C8B-B14F-4D97-AF65-F5344CB8AC3E}">
        <p14:creationId xmlns:p14="http://schemas.microsoft.com/office/powerpoint/2010/main" val="989561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3</a:t>
              </a:r>
            </a:p>
          </p:txBody>
        </p:sp>
      </p:grpSp>
      <p:sp>
        <p:nvSpPr>
          <p:cNvPr id="6" name="Rectangle 5"/>
          <p:cNvSpPr/>
          <p:nvPr/>
        </p:nvSpPr>
        <p:spPr>
          <a:xfrm>
            <a:off x="346529" y="2026632"/>
            <a:ext cx="11607346"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First, you must use dataload to add data into the specified table (</a:t>
            </a:r>
            <a:r>
              <a:rPr lang="en-US" sz="1400" i="1" cap="none" spc="0" dirty="0">
                <a:ln w="18000">
                  <a:noFill/>
                  <a:prstDash val="solid"/>
                  <a:miter lim="800000"/>
                </a:ln>
              </a:rPr>
              <a:t>ATTR,ATTRDESC,ATTRVAL,ATTRVALDESC,CATENTRYATTR</a:t>
            </a:r>
            <a:r>
              <a:rPr lang="en-US" sz="1400" cap="none" spc="0" dirty="0">
                <a:ln w="18000">
                  <a:noFill/>
                  <a:prstDash val="solid"/>
                  <a:miter lim="800000"/>
                </a:ln>
                <a:solidFill>
                  <a:schemeClr val="accent2"/>
                </a:solidFill>
              </a:rPr>
              <a:t>). Execute the command line in </a:t>
            </a:r>
            <a:r>
              <a:rPr lang="en-US" sz="1400" cap="none" spc="0" dirty="0" err="1">
                <a:ln w="18000">
                  <a:noFill/>
                  <a:prstDash val="solid"/>
                  <a:miter lim="800000"/>
                </a:ln>
                <a:solidFill>
                  <a:schemeClr val="accent2"/>
                </a:solidFill>
              </a:rPr>
              <a:t>cmd</a:t>
            </a:r>
            <a:r>
              <a:rPr lang="en-US" sz="1400" dirty="0">
                <a:ln w="18000">
                  <a:noFill/>
                  <a:prstDash val="solid"/>
                  <a:miter lim="800000"/>
                </a:ln>
                <a:solidFill>
                  <a:schemeClr val="accent2"/>
                </a:solidFill>
              </a:rPr>
              <a:t> </a:t>
            </a:r>
            <a:r>
              <a:rPr lang="en-US" sz="1400" i="1" dirty="0">
                <a:ln w="18000">
                  <a:noFill/>
                  <a:prstDash val="solid"/>
                  <a:miter lim="800000"/>
                </a:ln>
              </a:rPr>
              <a:t>dataload “C:\Users\Admin\Desktop\Capstone\Part 3\Attribute Dataload Files\wc-dataload.xml”.</a:t>
            </a:r>
            <a:endParaRPr lang="en-US" sz="1400" i="1" cap="none" spc="0" dirty="0">
              <a:ln w="18000">
                <a:noFill/>
                <a:prstDash val="solid"/>
                <a:miter lim="800000"/>
              </a:ln>
            </a:endParaRP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550" y="2648895"/>
            <a:ext cx="11346050" cy="619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72588" y="2556945"/>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8" name="Rectangle 17"/>
          <p:cNvSpPr/>
          <p:nvPr/>
        </p:nvSpPr>
        <p:spPr>
          <a:xfrm>
            <a:off x="265813" y="3444981"/>
            <a:ext cx="11522056" cy="30777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a:t>
            </a:r>
            <a:r>
              <a:rPr lang="en-US" sz="1400" cap="none" spc="0" dirty="0" err="1">
                <a:ln w="18000">
                  <a:noFill/>
                  <a:prstDash val="solid"/>
                  <a:miter lim="800000"/>
                </a:ln>
                <a:solidFill>
                  <a:schemeClr val="accent2"/>
                </a:solidFill>
              </a:rPr>
              <a:t>dataloading</a:t>
            </a:r>
            <a:r>
              <a:rPr lang="en-US" sz="1400" cap="none" spc="0" dirty="0">
                <a:ln w="18000">
                  <a:noFill/>
                  <a:prstDash val="solid"/>
                  <a:miter lim="800000"/>
                </a:ln>
                <a:solidFill>
                  <a:schemeClr val="accent2"/>
                </a:solidFill>
              </a:rPr>
              <a:t>, you must see the added data to the WCS DB on the specified tables </a:t>
            </a:r>
            <a:r>
              <a:rPr lang="en-US" sz="1400" dirty="0">
                <a:ln w="18000">
                  <a:noFill/>
                  <a:prstDash val="solid"/>
                  <a:miter lim="800000"/>
                </a:ln>
                <a:solidFill>
                  <a:schemeClr val="accent2"/>
                </a:solidFill>
              </a:rPr>
              <a:t>(</a:t>
            </a:r>
            <a:r>
              <a:rPr lang="en-US" sz="1400" i="1" dirty="0">
                <a:ln w="18000">
                  <a:noFill/>
                  <a:prstDash val="solid"/>
                  <a:miter lim="800000"/>
                </a:ln>
              </a:rPr>
              <a:t>ATTR,ATTRDESC,ATTRVAL,ATTRVALDESC,CATENTRYATTR</a:t>
            </a:r>
            <a:r>
              <a:rPr lang="en-US" sz="1400" dirty="0">
                <a:ln w="18000">
                  <a:noFill/>
                  <a:prstDash val="solid"/>
                  <a:miter lim="800000"/>
                </a:ln>
                <a:solidFill>
                  <a:schemeClr val="accent2"/>
                </a:solidFill>
              </a:rPr>
              <a:t>). </a:t>
            </a:r>
            <a:endParaRPr lang="en-US" sz="1400" i="1" cap="none" spc="0" dirty="0">
              <a:ln w="18000">
                <a:noFill/>
                <a:prstDash val="solid"/>
                <a:miter lim="800000"/>
              </a:ln>
            </a:endParaRPr>
          </a:p>
        </p:txBody>
      </p:sp>
      <p:pic>
        <p:nvPicPr>
          <p:cNvPr id="6148"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r="28683"/>
          <a:stretch/>
        </p:blipFill>
        <p:spPr bwMode="auto">
          <a:xfrm>
            <a:off x="431706" y="4019550"/>
            <a:ext cx="7921719" cy="42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706" y="4510088"/>
            <a:ext cx="9212263" cy="42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0597" y="5019982"/>
            <a:ext cx="7011987" cy="42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1"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0597" y="5562022"/>
            <a:ext cx="6126163"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ound Diagonal Corner Rectangle 10"/>
          <p:cNvSpPr/>
          <p:nvPr/>
        </p:nvSpPr>
        <p:spPr>
          <a:xfrm>
            <a:off x="72588" y="377873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pic>
        <p:nvPicPr>
          <p:cNvPr id="6152"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1706" y="6176963"/>
            <a:ext cx="6840537" cy="477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Round Diagonal Corner Rectangle 23"/>
          <p:cNvSpPr/>
          <p:nvPr/>
        </p:nvSpPr>
        <p:spPr>
          <a:xfrm>
            <a:off x="8454588" y="4124478"/>
            <a:ext cx="1299012"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ATTR</a:t>
            </a:r>
          </a:p>
        </p:txBody>
      </p:sp>
      <p:sp>
        <p:nvSpPr>
          <p:cNvPr id="25" name="Round Diagonal Corner Rectangle 24"/>
          <p:cNvSpPr/>
          <p:nvPr/>
        </p:nvSpPr>
        <p:spPr>
          <a:xfrm>
            <a:off x="9753600" y="4615016"/>
            <a:ext cx="1299012"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ATTRDESC</a:t>
            </a:r>
          </a:p>
        </p:txBody>
      </p:sp>
      <p:sp>
        <p:nvSpPr>
          <p:cNvPr id="26" name="Round Diagonal Corner Rectangle 25"/>
          <p:cNvSpPr/>
          <p:nvPr/>
        </p:nvSpPr>
        <p:spPr>
          <a:xfrm>
            <a:off x="7549713" y="5124910"/>
            <a:ext cx="1299012"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ATTRVAL</a:t>
            </a:r>
          </a:p>
        </p:txBody>
      </p:sp>
      <p:sp>
        <p:nvSpPr>
          <p:cNvPr id="27" name="Round Diagonal Corner Rectangle 26"/>
          <p:cNvSpPr/>
          <p:nvPr/>
        </p:nvSpPr>
        <p:spPr>
          <a:xfrm>
            <a:off x="6622737" y="5657425"/>
            <a:ext cx="1299012"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ATTRVALDESC</a:t>
            </a:r>
          </a:p>
        </p:txBody>
      </p:sp>
      <p:sp>
        <p:nvSpPr>
          <p:cNvPr id="28" name="Round Diagonal Corner Rectangle 27"/>
          <p:cNvSpPr/>
          <p:nvPr/>
        </p:nvSpPr>
        <p:spPr>
          <a:xfrm>
            <a:off x="7307975" y="6306550"/>
            <a:ext cx="1540749"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CATENTRYATTR</a:t>
            </a:r>
          </a:p>
        </p:txBody>
      </p:sp>
    </p:spTree>
    <p:extLst>
      <p:ext uri="{BB962C8B-B14F-4D97-AF65-F5344CB8AC3E}">
        <p14:creationId xmlns:p14="http://schemas.microsoft.com/office/powerpoint/2010/main" val="3730479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ADA6FF-6F44-C06C-54EB-E08AF6143311}"/>
              </a:ext>
            </a:extLst>
          </p:cNvPr>
          <p:cNvSpPr txBox="1"/>
          <p:nvPr/>
        </p:nvSpPr>
        <p:spPr>
          <a:xfrm>
            <a:off x="4224229" y="372546"/>
            <a:ext cx="3741737" cy="461665"/>
          </a:xfrm>
          <a:prstGeom prst="rect">
            <a:avLst/>
          </a:prstGeom>
          <a:noFill/>
        </p:spPr>
        <p:txBody>
          <a:bodyPr wrap="square">
            <a:spAutoFit/>
          </a:bodyPr>
          <a:lstStyle/>
          <a:p>
            <a:pPr algn="ctr"/>
            <a:r>
              <a:rPr lang="en-IN" sz="2400" dirty="0">
                <a:solidFill>
                  <a:schemeClr val="bg1"/>
                </a:solidFill>
                <a:effectLst/>
                <a:latin typeface="Helvetica" pitchFamily="2" charset="0"/>
                <a:ea typeface="Calibri" panose="020F0502020204030204" pitchFamily="34" charset="0"/>
              </a:rPr>
              <a:t>Personal</a:t>
            </a:r>
            <a:r>
              <a:rPr lang="en-IN" sz="2400" b="1" dirty="0">
                <a:solidFill>
                  <a:schemeClr val="bg1"/>
                </a:solidFill>
                <a:effectLst/>
                <a:latin typeface="Helvetica" pitchFamily="2" charset="0"/>
                <a:ea typeface="Calibri" panose="020F0502020204030204" pitchFamily="34" charset="0"/>
              </a:rPr>
              <a:t> </a:t>
            </a:r>
            <a:r>
              <a:rPr lang="en-IN" sz="2400" b="1" dirty="0">
                <a:solidFill>
                  <a:srgbClr val="D4EBD8"/>
                </a:solidFill>
                <a:effectLst/>
                <a:latin typeface="Helvetica" pitchFamily="2" charset="0"/>
                <a:ea typeface="Calibri" panose="020F0502020204030204" pitchFamily="34" charset="0"/>
              </a:rPr>
              <a:t>BACKGROUND</a:t>
            </a:r>
            <a:endParaRPr lang="en-GB" sz="2400" b="1" dirty="0">
              <a:solidFill>
                <a:srgbClr val="D4EBD8"/>
              </a:solidFill>
              <a:latin typeface="Helvetica" pitchFamily="2" charset="0"/>
            </a:endParaRPr>
          </a:p>
        </p:txBody>
      </p:sp>
      <p:sp>
        <p:nvSpPr>
          <p:cNvPr id="3" name="TextBox 2">
            <a:extLst>
              <a:ext uri="{FF2B5EF4-FFF2-40B4-BE49-F238E27FC236}">
                <a16:creationId xmlns:a16="http://schemas.microsoft.com/office/drawing/2014/main" id="{DC974569-3E72-209E-3294-60EB4C694B43}"/>
              </a:ext>
            </a:extLst>
          </p:cNvPr>
          <p:cNvSpPr txBox="1"/>
          <p:nvPr/>
        </p:nvSpPr>
        <p:spPr>
          <a:xfrm>
            <a:off x="3079959" y="834211"/>
            <a:ext cx="6030277" cy="369332"/>
          </a:xfrm>
          <a:prstGeom prst="rect">
            <a:avLst/>
          </a:prstGeom>
          <a:noFill/>
        </p:spPr>
        <p:txBody>
          <a:bodyPr wrap="square">
            <a:spAutoFit/>
          </a:bodyPr>
          <a:lstStyle/>
          <a:p>
            <a:pPr algn="ctr"/>
            <a:r>
              <a:rPr lang="en-IN" sz="1800" dirty="0">
                <a:solidFill>
                  <a:schemeClr val="bg1"/>
                </a:solidFill>
                <a:effectLst/>
                <a:latin typeface="Helvetica" pitchFamily="2" charset="0"/>
                <a:ea typeface="Calibri" panose="020F0502020204030204" pitchFamily="34" charset="0"/>
              </a:rPr>
              <a:t>(Name, Past Experience, Qualification, Career Summary)</a:t>
            </a:r>
            <a:endParaRPr lang="en-GB" dirty="0">
              <a:solidFill>
                <a:schemeClr val="bg1"/>
              </a:solidFill>
              <a:latin typeface="Helvetica" pitchFamily="2" charset="0"/>
            </a:endParaRPr>
          </a:p>
        </p:txBody>
      </p:sp>
      <p:sp>
        <p:nvSpPr>
          <p:cNvPr id="4" name="TextBox 3">
            <a:extLst>
              <a:ext uri="{FF2B5EF4-FFF2-40B4-BE49-F238E27FC236}">
                <a16:creationId xmlns:a16="http://schemas.microsoft.com/office/drawing/2014/main" id="{518A408B-108E-8EA9-DA0A-9F0FA1CD9B17}"/>
              </a:ext>
            </a:extLst>
          </p:cNvPr>
          <p:cNvSpPr txBox="1"/>
          <p:nvPr/>
        </p:nvSpPr>
        <p:spPr>
          <a:xfrm>
            <a:off x="507206" y="2036897"/>
            <a:ext cx="10071148" cy="369332"/>
          </a:xfrm>
          <a:prstGeom prst="rect">
            <a:avLst/>
          </a:prstGeom>
          <a:noFill/>
        </p:spPr>
        <p:txBody>
          <a:bodyPr wrap="square">
            <a:spAutoFit/>
          </a:bodyPr>
          <a:lstStyle/>
          <a:p>
            <a:r>
              <a:rPr lang="en-IN" sz="1800" b="1" dirty="0">
                <a:solidFill>
                  <a:srgbClr val="15102C"/>
                </a:solidFill>
                <a:effectLst/>
                <a:latin typeface="Helvetica" pitchFamily="2" charset="0"/>
                <a:ea typeface="Calibri" panose="020F0502020204030204" pitchFamily="34" charset="0"/>
              </a:rPr>
              <a:t>Name : </a:t>
            </a:r>
            <a:r>
              <a:rPr lang="en-IN" sz="1800" b="1" dirty="0" err="1">
                <a:solidFill>
                  <a:srgbClr val="15102C"/>
                </a:solidFill>
                <a:effectLst/>
                <a:latin typeface="Helvetica" pitchFamily="2" charset="0"/>
                <a:ea typeface="Calibri" panose="020F0502020204030204" pitchFamily="34" charset="0"/>
              </a:rPr>
              <a:t>Jeorge</a:t>
            </a:r>
            <a:r>
              <a:rPr lang="en-IN" sz="1800" b="1" dirty="0">
                <a:solidFill>
                  <a:srgbClr val="15102C"/>
                </a:solidFill>
                <a:effectLst/>
                <a:latin typeface="Helvetica" pitchFamily="2" charset="0"/>
                <a:ea typeface="Calibri" panose="020F0502020204030204" pitchFamily="34" charset="0"/>
              </a:rPr>
              <a:t> L. </a:t>
            </a:r>
            <a:r>
              <a:rPr lang="en-IN" sz="1800" b="1" dirty="0" err="1">
                <a:solidFill>
                  <a:srgbClr val="15102C"/>
                </a:solidFill>
                <a:effectLst/>
                <a:latin typeface="Helvetica" pitchFamily="2" charset="0"/>
                <a:ea typeface="Calibri" panose="020F0502020204030204" pitchFamily="34" charset="0"/>
              </a:rPr>
              <a:t>Emprese</a:t>
            </a:r>
            <a:endParaRPr lang="en-GB" b="1" dirty="0">
              <a:solidFill>
                <a:srgbClr val="15102C"/>
              </a:solidFill>
            </a:endParaRPr>
          </a:p>
        </p:txBody>
      </p:sp>
      <p:sp>
        <p:nvSpPr>
          <p:cNvPr id="5" name="TextBox 4">
            <a:extLst>
              <a:ext uri="{FF2B5EF4-FFF2-40B4-BE49-F238E27FC236}">
                <a16:creationId xmlns:a16="http://schemas.microsoft.com/office/drawing/2014/main" id="{F86A3C17-90A3-F93F-5D84-D3D378E1ACB2}"/>
              </a:ext>
            </a:extLst>
          </p:cNvPr>
          <p:cNvSpPr txBox="1"/>
          <p:nvPr/>
        </p:nvSpPr>
        <p:spPr>
          <a:xfrm>
            <a:off x="507206" y="2778866"/>
            <a:ext cx="10071148" cy="369332"/>
          </a:xfrm>
          <a:prstGeom prst="rect">
            <a:avLst/>
          </a:prstGeom>
          <a:noFill/>
        </p:spPr>
        <p:txBody>
          <a:bodyPr wrap="square">
            <a:spAutoFit/>
          </a:bodyPr>
          <a:lstStyle/>
          <a:p>
            <a:r>
              <a:rPr lang="en-IN" sz="1800" b="1" dirty="0">
                <a:solidFill>
                  <a:srgbClr val="15102C"/>
                </a:solidFill>
                <a:effectLst/>
                <a:latin typeface="Helvetica" pitchFamily="2" charset="0"/>
                <a:ea typeface="Calibri" panose="020F0502020204030204" pitchFamily="34" charset="0"/>
              </a:rPr>
              <a:t>Past Experience : Software Engineer at AXA Philippines (</a:t>
            </a:r>
            <a:r>
              <a:rPr lang="en-IN" sz="1800" b="1" dirty="0" err="1">
                <a:solidFill>
                  <a:srgbClr val="15102C"/>
                </a:solidFill>
                <a:effectLst/>
                <a:latin typeface="Helvetica" pitchFamily="2" charset="0"/>
                <a:ea typeface="Calibri" panose="020F0502020204030204" pitchFamily="34" charset="0"/>
              </a:rPr>
              <a:t>Pointwest</a:t>
            </a:r>
            <a:r>
              <a:rPr lang="en-IN" sz="1800" b="1" dirty="0">
                <a:solidFill>
                  <a:srgbClr val="15102C"/>
                </a:solidFill>
                <a:effectLst/>
                <a:latin typeface="Helvetica" pitchFamily="2" charset="0"/>
                <a:ea typeface="Calibri" panose="020F0502020204030204" pitchFamily="34" charset="0"/>
              </a:rPr>
              <a:t> Squad Inc.)</a:t>
            </a:r>
            <a:endParaRPr lang="en-GB" b="1" dirty="0">
              <a:solidFill>
                <a:srgbClr val="15102C"/>
              </a:solidFill>
            </a:endParaRPr>
          </a:p>
        </p:txBody>
      </p:sp>
      <p:sp>
        <p:nvSpPr>
          <p:cNvPr id="6" name="TextBox 5">
            <a:extLst>
              <a:ext uri="{FF2B5EF4-FFF2-40B4-BE49-F238E27FC236}">
                <a16:creationId xmlns:a16="http://schemas.microsoft.com/office/drawing/2014/main" id="{A55AE72A-AEC0-D00B-117C-50F93D7FACDF}"/>
              </a:ext>
            </a:extLst>
          </p:cNvPr>
          <p:cNvSpPr txBox="1"/>
          <p:nvPr/>
        </p:nvSpPr>
        <p:spPr>
          <a:xfrm>
            <a:off x="507206" y="3505455"/>
            <a:ext cx="10071148" cy="369332"/>
          </a:xfrm>
          <a:prstGeom prst="rect">
            <a:avLst/>
          </a:prstGeom>
          <a:noFill/>
        </p:spPr>
        <p:txBody>
          <a:bodyPr wrap="square">
            <a:spAutoFit/>
          </a:bodyPr>
          <a:lstStyle/>
          <a:p>
            <a:r>
              <a:rPr lang="en-IN" sz="1800" b="1" dirty="0">
                <a:solidFill>
                  <a:srgbClr val="15102C"/>
                </a:solidFill>
                <a:effectLst/>
                <a:latin typeface="Helvetica" pitchFamily="2" charset="0"/>
                <a:ea typeface="Calibri" panose="020F0502020204030204" pitchFamily="34" charset="0"/>
              </a:rPr>
              <a:t>Qualification : ASP. Net MVC, ASP.NET Core MVC, C#,MS SQL</a:t>
            </a:r>
            <a:endParaRPr lang="en-GB" b="1" dirty="0">
              <a:solidFill>
                <a:srgbClr val="15102C"/>
              </a:solidFill>
            </a:endParaRPr>
          </a:p>
        </p:txBody>
      </p:sp>
      <p:sp>
        <p:nvSpPr>
          <p:cNvPr id="7" name="TextBox 6">
            <a:extLst>
              <a:ext uri="{FF2B5EF4-FFF2-40B4-BE49-F238E27FC236}">
                <a16:creationId xmlns:a16="http://schemas.microsoft.com/office/drawing/2014/main" id="{7F9B1C4D-84C8-31FA-3922-10AC6E28778E}"/>
              </a:ext>
            </a:extLst>
          </p:cNvPr>
          <p:cNvSpPr txBox="1"/>
          <p:nvPr/>
        </p:nvSpPr>
        <p:spPr>
          <a:xfrm>
            <a:off x="507206" y="4320767"/>
            <a:ext cx="10071148" cy="1754326"/>
          </a:xfrm>
          <a:prstGeom prst="rect">
            <a:avLst/>
          </a:prstGeom>
          <a:noFill/>
        </p:spPr>
        <p:txBody>
          <a:bodyPr wrap="square">
            <a:spAutoFit/>
          </a:bodyPr>
          <a:lstStyle/>
          <a:p>
            <a:r>
              <a:rPr lang="en-IN" sz="1800" b="1" dirty="0">
                <a:solidFill>
                  <a:srgbClr val="15102C"/>
                </a:solidFill>
                <a:effectLst/>
                <a:latin typeface="Helvetica" pitchFamily="2" charset="0"/>
                <a:ea typeface="Calibri" panose="020F0502020204030204" pitchFamily="34" charset="0"/>
              </a:rPr>
              <a:t>Career Summary : </a:t>
            </a:r>
          </a:p>
          <a:p>
            <a:r>
              <a:rPr lang="en-US" b="1" dirty="0">
                <a:solidFill>
                  <a:srgbClr val="15102C"/>
                </a:solidFill>
              </a:rPr>
              <a:t>	Develop systems and software that allow users to perform specific tasks on computer and other devices. Proficient in C#, ASP.NET MVC, HTML, CSS, </a:t>
            </a:r>
            <a:r>
              <a:rPr lang="en-US" b="1" dirty="0" err="1">
                <a:solidFill>
                  <a:srgbClr val="15102C"/>
                </a:solidFill>
              </a:rPr>
              <a:t>Javascript</a:t>
            </a:r>
            <a:r>
              <a:rPr lang="en-US" b="1" dirty="0">
                <a:solidFill>
                  <a:srgbClr val="15102C"/>
                </a:solidFill>
              </a:rPr>
              <a:t> etc. Ability to translate business requirements into technical solutions. I have more than 3 years developing and maintaining desktop applications using VB.net, more than 2 years developing and maintaining web applications using ASP.NET MVC and a year on web application using PHP </a:t>
            </a:r>
            <a:r>
              <a:rPr lang="en-US" b="1" dirty="0" err="1">
                <a:solidFill>
                  <a:srgbClr val="15102C"/>
                </a:solidFill>
              </a:rPr>
              <a:t>CodeIgniter</a:t>
            </a:r>
            <a:r>
              <a:rPr lang="en-US" b="1" dirty="0">
                <a:solidFill>
                  <a:srgbClr val="15102C"/>
                </a:solidFill>
              </a:rPr>
              <a:t> 3 Framework.</a:t>
            </a:r>
            <a:endParaRPr lang="en-GB" b="1" dirty="0">
              <a:solidFill>
                <a:srgbClr val="15102C"/>
              </a:solidFill>
            </a:endParaRPr>
          </a:p>
        </p:txBody>
      </p:sp>
    </p:spTree>
    <p:extLst>
      <p:ext uri="{BB962C8B-B14F-4D97-AF65-F5344CB8AC3E}">
        <p14:creationId xmlns:p14="http://schemas.microsoft.com/office/powerpoint/2010/main" val="21893895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60251" y="2489806"/>
            <a:ext cx="6007924" cy="3803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5</a:t>
              </a:r>
            </a:p>
          </p:txBody>
        </p:sp>
      </p:grpSp>
      <p:sp>
        <p:nvSpPr>
          <p:cNvPr id="6" name="Rectangle 5"/>
          <p:cNvSpPr/>
          <p:nvPr/>
        </p:nvSpPr>
        <p:spPr>
          <a:xfrm>
            <a:off x="346529" y="2026632"/>
            <a:ext cx="5863771" cy="738664"/>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To allow the customer to avail the gift wrapping service, we need to modify the Product Display Page of the product with Gift Wrap able attribute. Add the following code to </a:t>
            </a:r>
            <a:r>
              <a:rPr lang="en-US" sz="1400" i="1" cap="none" spc="0" dirty="0" err="1">
                <a:ln w="18000">
                  <a:noFill/>
                  <a:prstDash val="solid"/>
                  <a:miter lim="800000"/>
                </a:ln>
              </a:rPr>
              <a:t>ShopperActions_UI.jspf</a:t>
            </a:r>
            <a:endParaRPr lang="en-US" sz="1400" i="1" cap="none" spc="0" dirty="0">
              <a:ln w="18000">
                <a:noFill/>
                <a:prstDash val="solid"/>
                <a:miter lim="800000"/>
              </a:ln>
            </a:endParaRPr>
          </a:p>
        </p:txBody>
      </p:sp>
      <p:sp>
        <p:nvSpPr>
          <p:cNvPr id="11" name="Round Diagonal Corner Rectangle 10"/>
          <p:cNvSpPr/>
          <p:nvPr/>
        </p:nvSpPr>
        <p:spPr>
          <a:xfrm>
            <a:off x="5898200" y="2567105"/>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7" name="Left Arrow 6">
            <a:hlinkClick r:id="rId3"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5813" y="3164526"/>
            <a:ext cx="5619750" cy="2247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75827" y="2965386"/>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6210300" y="2001441"/>
            <a:ext cx="5772150"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adding the code you must be able to see the </a:t>
            </a:r>
            <a:r>
              <a:rPr lang="en-US" sz="1400" i="1" cap="none" spc="0" dirty="0">
                <a:ln w="18000">
                  <a:noFill/>
                  <a:prstDash val="solid"/>
                  <a:miter lim="800000"/>
                </a:ln>
              </a:rPr>
              <a:t>checkbox</a:t>
            </a:r>
            <a:r>
              <a:rPr lang="en-US" sz="1400" cap="none" spc="0" dirty="0">
                <a:ln w="18000">
                  <a:noFill/>
                  <a:prstDash val="solid"/>
                  <a:miter lim="800000"/>
                </a:ln>
                <a:solidFill>
                  <a:schemeClr val="accent2"/>
                </a:solidFill>
              </a:rPr>
              <a:t> together with the </a:t>
            </a:r>
            <a:r>
              <a:rPr lang="en-US" sz="1400" i="1" cap="none" spc="0" dirty="0">
                <a:ln w="18000">
                  <a:noFill/>
                  <a:prstDash val="solid"/>
                  <a:miter lim="800000"/>
                </a:ln>
              </a:rPr>
              <a:t>textarea</a:t>
            </a:r>
            <a:r>
              <a:rPr lang="en-US" sz="1400" cap="none" spc="0" dirty="0">
                <a:ln w="18000">
                  <a:noFill/>
                  <a:prstDash val="solid"/>
                  <a:miter lim="800000"/>
                </a:ln>
              </a:rPr>
              <a:t> </a:t>
            </a:r>
            <a:r>
              <a:rPr lang="en-US" sz="1400" cap="none" spc="0" dirty="0">
                <a:ln w="18000">
                  <a:noFill/>
                  <a:prstDash val="solid"/>
                  <a:miter lim="800000"/>
                </a:ln>
                <a:solidFill>
                  <a:schemeClr val="accent2"/>
                </a:solidFill>
              </a:rPr>
              <a:t>in the PDP.</a:t>
            </a:r>
            <a:endParaRPr lang="en-US" sz="1400" i="1" cap="none" spc="0" dirty="0">
              <a:ln w="18000">
                <a:noFill/>
                <a:prstDash val="solid"/>
                <a:miter lim="800000"/>
              </a:ln>
            </a:endParaRPr>
          </a:p>
        </p:txBody>
      </p:sp>
      <p:sp>
        <p:nvSpPr>
          <p:cNvPr id="19" name="Rectangle 18"/>
          <p:cNvSpPr/>
          <p:nvPr/>
        </p:nvSpPr>
        <p:spPr>
          <a:xfrm>
            <a:off x="7488395" y="5267751"/>
            <a:ext cx="1836357" cy="7996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9114316" y="3625725"/>
            <a:ext cx="968636" cy="2223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 Diagonal Corner Rectangle 20"/>
          <p:cNvSpPr/>
          <p:nvPr/>
        </p:nvSpPr>
        <p:spPr>
          <a:xfrm>
            <a:off x="9104094" y="3905710"/>
            <a:ext cx="2706906"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i="1" dirty="0"/>
              <a:t>Newly added product attribute.</a:t>
            </a:r>
          </a:p>
        </p:txBody>
      </p:sp>
      <p:sp>
        <p:nvSpPr>
          <p:cNvPr id="22" name="Round Diagonal Corner Rectangle 21"/>
          <p:cNvSpPr/>
          <p:nvPr/>
        </p:nvSpPr>
        <p:spPr>
          <a:xfrm>
            <a:off x="9408894" y="5514975"/>
            <a:ext cx="2040156" cy="476250"/>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i="1" dirty="0"/>
              <a:t>Checkbox &amp; textarea for gift wrapping service</a:t>
            </a:r>
          </a:p>
        </p:txBody>
      </p:sp>
      <p:sp>
        <p:nvSpPr>
          <p:cNvPr id="23" name="Rectangle 22"/>
          <p:cNvSpPr/>
          <p:nvPr/>
        </p:nvSpPr>
        <p:spPr>
          <a:xfrm>
            <a:off x="265813" y="5544741"/>
            <a:ext cx="5772150"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putting message and adding the product to cart you must see the message in your </a:t>
            </a:r>
            <a:r>
              <a:rPr lang="en-US" sz="1400" i="1" cap="none" spc="0" dirty="0">
                <a:ln w="18000">
                  <a:noFill/>
                  <a:prstDash val="solid"/>
                  <a:miter lim="800000"/>
                </a:ln>
              </a:rPr>
              <a:t>ORDITEMEXTATTR</a:t>
            </a:r>
            <a:r>
              <a:rPr lang="en-US" sz="1400" cap="none" spc="0" dirty="0">
                <a:ln w="18000">
                  <a:noFill/>
                  <a:prstDash val="solid"/>
                  <a:miter lim="800000"/>
                </a:ln>
                <a:solidFill>
                  <a:schemeClr val="accent2"/>
                </a:solidFill>
              </a:rPr>
              <a:t> table.</a:t>
            </a:r>
            <a:endParaRPr lang="en-US" sz="1400" i="1" cap="none" spc="0" dirty="0">
              <a:ln w="18000">
                <a:noFill/>
                <a:prstDash val="solid"/>
                <a:miter lim="800000"/>
              </a:ln>
            </a:endParaRPr>
          </a:p>
        </p:txBody>
      </p:sp>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813" y="6079366"/>
            <a:ext cx="5632387" cy="42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Round Diagonal Corner Rectangle 24"/>
          <p:cNvSpPr/>
          <p:nvPr/>
        </p:nvSpPr>
        <p:spPr>
          <a:xfrm>
            <a:off x="-44473" y="5806351"/>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3.</a:t>
            </a:r>
          </a:p>
        </p:txBody>
      </p:sp>
    </p:spTree>
    <p:extLst>
      <p:ext uri="{BB962C8B-B14F-4D97-AF65-F5344CB8AC3E}">
        <p14:creationId xmlns:p14="http://schemas.microsoft.com/office/powerpoint/2010/main" val="1238030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6</a:t>
              </a:r>
            </a:p>
          </p:txBody>
        </p:sp>
      </p:grpSp>
      <p:sp>
        <p:nvSpPr>
          <p:cNvPr id="6" name="Rectangle 5"/>
          <p:cNvSpPr/>
          <p:nvPr/>
        </p:nvSpPr>
        <p:spPr>
          <a:xfrm>
            <a:off x="346529" y="2026632"/>
            <a:ext cx="5377996" cy="1169551"/>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To display the message and if the user availed the gift wrapping service in the cart page, you mus</a:t>
            </a:r>
            <a:r>
              <a:rPr lang="en-US" sz="1400" dirty="0">
                <a:ln w="18000">
                  <a:noFill/>
                  <a:prstDash val="solid"/>
                  <a:miter lim="800000"/>
                </a:ln>
                <a:solidFill>
                  <a:schemeClr val="accent2"/>
                </a:solidFill>
              </a:rPr>
              <a:t>t modify/extend the JSP file </a:t>
            </a:r>
            <a:r>
              <a:rPr lang="en-US" sz="1400" i="1" dirty="0" err="1">
                <a:ln w="18000">
                  <a:noFill/>
                  <a:prstDash val="solid"/>
                  <a:miter lim="800000"/>
                </a:ln>
              </a:rPr>
              <a:t>OrderItemDetails.jsp</a:t>
            </a:r>
            <a:r>
              <a:rPr lang="en-US" sz="1400" i="1" dirty="0">
                <a:ln w="18000">
                  <a:noFill/>
                  <a:prstDash val="solid"/>
                  <a:miter lim="800000"/>
                </a:ln>
              </a:rPr>
              <a:t> </a:t>
            </a:r>
            <a:r>
              <a:rPr lang="en-US" sz="1400" dirty="0">
                <a:ln w="18000">
                  <a:noFill/>
                  <a:prstDash val="solid"/>
                  <a:miter lim="800000"/>
                </a:ln>
                <a:solidFill>
                  <a:srgbClr val="DA8200"/>
                </a:solidFill>
              </a:rPr>
              <a:t>located at </a:t>
            </a:r>
            <a:r>
              <a:rPr lang="en-US" sz="1400" i="1" dirty="0" err="1">
                <a:ln w="18000">
                  <a:noFill/>
                  <a:prstDash val="solid"/>
                  <a:miter lim="800000"/>
                </a:ln>
              </a:rPr>
              <a:t>crs</a:t>
            </a:r>
            <a:r>
              <a:rPr lang="en-US" sz="1400" i="1" dirty="0">
                <a:ln w="18000">
                  <a:noFill/>
                  <a:prstDash val="solid"/>
                  <a:miter lim="800000"/>
                </a:ln>
              </a:rPr>
              <a:t>-web/</a:t>
            </a:r>
            <a:r>
              <a:rPr lang="en-US" sz="1400" i="1" dirty="0" err="1">
                <a:ln w="18000">
                  <a:noFill/>
                  <a:prstDash val="solid"/>
                  <a:miter lim="800000"/>
                </a:ln>
              </a:rPr>
              <a:t>WebContent</a:t>
            </a:r>
            <a:r>
              <a:rPr lang="en-US" sz="1400" i="1" dirty="0">
                <a:ln w="18000">
                  <a:noFill/>
                  <a:prstDash val="solid"/>
                  <a:miter lim="800000"/>
                </a:ln>
              </a:rPr>
              <a:t>/</a:t>
            </a:r>
            <a:r>
              <a:rPr lang="en-US" sz="1400" i="1" dirty="0" err="1">
                <a:ln w="18000">
                  <a:noFill/>
                  <a:prstDash val="solid"/>
                  <a:miter lim="800000"/>
                </a:ln>
              </a:rPr>
              <a:t>AuroraStorefrontAssetStore</a:t>
            </a:r>
            <a:r>
              <a:rPr lang="en-US" sz="1400" i="1" dirty="0">
                <a:ln w="18000">
                  <a:noFill/>
                  <a:prstDash val="solid"/>
                  <a:miter lim="800000"/>
                </a:ln>
              </a:rPr>
              <a:t>/Snippets/Order/Cart </a:t>
            </a:r>
            <a:r>
              <a:rPr lang="en-US" sz="1400" dirty="0">
                <a:ln w="18000">
                  <a:noFill/>
                  <a:prstDash val="solid"/>
                  <a:miter lim="800000"/>
                </a:ln>
                <a:solidFill>
                  <a:srgbClr val="DA8200"/>
                </a:solidFill>
              </a:rPr>
              <a:t>then add the code below on your desired destination.</a:t>
            </a: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54" y="3704639"/>
            <a:ext cx="5377995"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0" y="350549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6170166" y="2026632"/>
            <a:ext cx="5512707"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that you mus</a:t>
            </a:r>
            <a:r>
              <a:rPr lang="en-US" sz="1400" dirty="0">
                <a:ln w="18000">
                  <a:noFill/>
                  <a:prstDash val="solid"/>
                  <a:miter lim="800000"/>
                </a:ln>
                <a:solidFill>
                  <a:schemeClr val="accent2"/>
                </a:solidFill>
              </a:rPr>
              <a:t>t be able to see the custom data in the Cart Page of the user. Refer to the image below.</a:t>
            </a:r>
            <a:endParaRPr lang="en-US" sz="1400" dirty="0">
              <a:ln w="18000">
                <a:noFill/>
                <a:prstDash val="solid"/>
                <a:miter lim="800000"/>
              </a:ln>
              <a:solidFill>
                <a:srgbClr val="DA8200"/>
              </a:solidFill>
            </a:endParaRPr>
          </a:p>
        </p:txBody>
      </p:sp>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0166" y="2781598"/>
            <a:ext cx="5888042" cy="3439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Rectangle 19"/>
          <p:cNvSpPr/>
          <p:nvPr/>
        </p:nvSpPr>
        <p:spPr>
          <a:xfrm>
            <a:off x="7193121" y="3800317"/>
            <a:ext cx="1665130" cy="27638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312100" y="6220632"/>
            <a:ext cx="2009553" cy="400110"/>
            <a:chOff x="2892055" y="1601331"/>
            <a:chExt cx="2009553" cy="400110"/>
          </a:xfrm>
        </p:grpSpPr>
        <p:sp>
          <p:nvSpPr>
            <p:cNvPr id="22" name="Round Diagonal Corner Rectangle 21"/>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Rectangle 22"/>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Cont.</a:t>
              </a:r>
            </a:p>
          </p:txBody>
        </p:sp>
      </p:grpSp>
      <p:sp>
        <p:nvSpPr>
          <p:cNvPr id="24" name="Left Arrow 23">
            <a:hlinkClick r:id="rId5" action="ppaction://hlinksldjump"/>
          </p:cNvPr>
          <p:cNvSpPr/>
          <p:nvPr/>
        </p:nvSpPr>
        <p:spPr>
          <a:xfrm rot="10800000">
            <a:off x="1933289" y="629116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8030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7875" y="2549852"/>
            <a:ext cx="6334125" cy="3741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9" y="2026632"/>
            <a:ext cx="5377996" cy="1384995"/>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To display the message and if the user availed the gift wrapping service in the check out section, you mus</a:t>
            </a:r>
            <a:r>
              <a:rPr lang="en-US" sz="1400" dirty="0">
                <a:ln w="18000">
                  <a:noFill/>
                  <a:prstDash val="solid"/>
                  <a:miter lim="800000"/>
                </a:ln>
                <a:solidFill>
                  <a:schemeClr val="accent2"/>
                </a:solidFill>
              </a:rPr>
              <a:t>t modify/extend the JSP file </a:t>
            </a:r>
            <a:r>
              <a:rPr lang="en-US" sz="1400" i="1" dirty="0" err="1">
                <a:ln w="18000">
                  <a:noFill/>
                  <a:prstDash val="solid"/>
                  <a:miter lim="800000"/>
                </a:ln>
              </a:rPr>
              <a:t>OrderItemDetails.jsp</a:t>
            </a:r>
            <a:r>
              <a:rPr lang="en-US" sz="1400" i="1" dirty="0">
                <a:ln w="18000">
                  <a:noFill/>
                  <a:prstDash val="solid"/>
                  <a:miter lim="800000"/>
                </a:ln>
              </a:rPr>
              <a:t> </a:t>
            </a:r>
            <a:r>
              <a:rPr lang="en-US" sz="1400" dirty="0">
                <a:ln w="18000">
                  <a:noFill/>
                  <a:prstDash val="solid"/>
                  <a:miter lim="800000"/>
                </a:ln>
                <a:solidFill>
                  <a:srgbClr val="DA8200"/>
                </a:solidFill>
              </a:rPr>
              <a:t>located at </a:t>
            </a:r>
            <a:r>
              <a:rPr lang="en-US" sz="1400" i="1" dirty="0" err="1">
                <a:ln w="18000">
                  <a:noFill/>
                  <a:prstDash val="solid"/>
                  <a:miter lim="800000"/>
                </a:ln>
              </a:rPr>
              <a:t>crs</a:t>
            </a:r>
            <a:r>
              <a:rPr lang="en-US" sz="1400" i="1" dirty="0">
                <a:ln w="18000">
                  <a:noFill/>
                  <a:prstDash val="solid"/>
                  <a:miter lim="800000"/>
                </a:ln>
              </a:rPr>
              <a:t>-web/</a:t>
            </a:r>
            <a:r>
              <a:rPr lang="en-US" sz="1400" i="1" dirty="0" err="1">
                <a:ln w="18000">
                  <a:noFill/>
                  <a:prstDash val="solid"/>
                  <a:miter lim="800000"/>
                </a:ln>
              </a:rPr>
              <a:t>WebContent</a:t>
            </a:r>
            <a:r>
              <a:rPr lang="en-US" sz="1400" i="1" dirty="0">
                <a:ln w="18000">
                  <a:noFill/>
                  <a:prstDash val="solid"/>
                  <a:miter lim="800000"/>
                </a:ln>
              </a:rPr>
              <a:t>/</a:t>
            </a:r>
            <a:r>
              <a:rPr lang="en-US" sz="1400" i="1" dirty="0" err="1">
                <a:ln w="18000">
                  <a:noFill/>
                  <a:prstDash val="solid"/>
                  <a:miter lim="800000"/>
                </a:ln>
              </a:rPr>
              <a:t>AuroraStorefrontAssetStore</a:t>
            </a:r>
            <a:r>
              <a:rPr lang="en-US" sz="1400" i="1" dirty="0">
                <a:ln w="18000">
                  <a:noFill/>
                  <a:prstDash val="solid"/>
                  <a:miter lim="800000"/>
                </a:ln>
              </a:rPr>
              <a:t>/</a:t>
            </a:r>
            <a:r>
              <a:rPr lang="en-US" sz="1400" i="1" dirty="0" err="1">
                <a:ln w="18000">
                  <a:noFill/>
                  <a:prstDash val="solid"/>
                  <a:miter lim="800000"/>
                </a:ln>
              </a:rPr>
              <a:t>ShoppingArea</a:t>
            </a:r>
            <a:r>
              <a:rPr lang="en-US" sz="1400" i="1" dirty="0">
                <a:ln w="18000">
                  <a:noFill/>
                  <a:prstDash val="solid"/>
                  <a:miter lim="800000"/>
                </a:ln>
              </a:rPr>
              <a:t>/</a:t>
            </a:r>
            <a:r>
              <a:rPr lang="en-US" sz="1400" i="1" dirty="0" err="1">
                <a:ln w="18000">
                  <a:noFill/>
                  <a:prstDash val="solid"/>
                  <a:miter lim="800000"/>
                </a:ln>
              </a:rPr>
              <a:t>CheckoutSection</a:t>
            </a:r>
            <a:r>
              <a:rPr lang="en-US" sz="1400" i="1" dirty="0">
                <a:ln w="18000">
                  <a:noFill/>
                  <a:prstDash val="solid"/>
                  <a:miter lim="800000"/>
                </a:ln>
              </a:rPr>
              <a:t>/</a:t>
            </a:r>
            <a:r>
              <a:rPr lang="en-US" sz="1400" i="1" dirty="0" err="1">
                <a:ln w="18000">
                  <a:noFill/>
                  <a:prstDash val="solid"/>
                  <a:miter lim="800000"/>
                </a:ln>
              </a:rPr>
              <a:t>SingleShipment</a:t>
            </a:r>
            <a:r>
              <a:rPr lang="en-US" sz="1400" i="1" dirty="0">
                <a:ln w="18000">
                  <a:noFill/>
                  <a:prstDash val="solid"/>
                  <a:miter lim="800000"/>
                </a:ln>
              </a:rPr>
              <a:t>/ </a:t>
            </a:r>
            <a:r>
              <a:rPr lang="en-US" sz="1400" dirty="0">
                <a:ln w="18000">
                  <a:noFill/>
                  <a:prstDash val="solid"/>
                  <a:miter lim="800000"/>
                </a:ln>
                <a:solidFill>
                  <a:srgbClr val="DA8200"/>
                </a:solidFill>
              </a:rPr>
              <a:t>then add the code below on your desired destination.</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54" y="3704639"/>
            <a:ext cx="5377995"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0" y="350549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6170166" y="2026632"/>
            <a:ext cx="5512707"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that you mus</a:t>
            </a:r>
            <a:r>
              <a:rPr lang="en-US" sz="1400" dirty="0">
                <a:ln w="18000">
                  <a:noFill/>
                  <a:prstDash val="solid"/>
                  <a:miter lim="800000"/>
                </a:ln>
                <a:solidFill>
                  <a:schemeClr val="accent2"/>
                </a:solidFill>
              </a:rPr>
              <a:t>t be able to see the custom data in the Checkout Section of the user. Refer to the image below.</a:t>
            </a:r>
            <a:endParaRPr lang="en-US" sz="1400" dirty="0">
              <a:ln w="18000">
                <a:noFill/>
                <a:prstDash val="solid"/>
                <a:miter lim="800000"/>
              </a:ln>
              <a:solidFill>
                <a:srgbClr val="DA8200"/>
              </a:solidFill>
            </a:endParaRPr>
          </a:p>
        </p:txBody>
      </p:sp>
      <p:sp>
        <p:nvSpPr>
          <p:cNvPr id="20" name="Rectangle 19"/>
          <p:cNvSpPr/>
          <p:nvPr/>
        </p:nvSpPr>
        <p:spPr>
          <a:xfrm>
            <a:off x="6535895" y="4867117"/>
            <a:ext cx="1665130" cy="27638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265813" y="6297698"/>
            <a:ext cx="2009553" cy="400110"/>
            <a:chOff x="2892055" y="1601331"/>
            <a:chExt cx="2009553" cy="400110"/>
          </a:xfrm>
        </p:grpSpPr>
        <p:sp>
          <p:nvSpPr>
            <p:cNvPr id="22" name="Round Diagonal Corner Rectangle 21"/>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Rectangle 22"/>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Cont.</a:t>
              </a:r>
            </a:p>
          </p:txBody>
        </p:sp>
      </p:grpSp>
      <p:sp>
        <p:nvSpPr>
          <p:cNvPr id="24" name="Left Arrow 23">
            <a:hlinkClick r:id="rId4" action="ppaction://hlinksldjump"/>
          </p:cNvPr>
          <p:cNvSpPr/>
          <p:nvPr/>
        </p:nvSpPr>
        <p:spPr>
          <a:xfrm rot="10800000">
            <a:off x="1933289" y="6368226"/>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4754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1771" y="2549852"/>
            <a:ext cx="6129495" cy="3578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1</a:t>
            </a:r>
            <a:endParaRPr lang="en-GB" sz="2400" b="1" dirty="0">
              <a:solidFill>
                <a:schemeClr val="bg1"/>
              </a:solidFill>
              <a:latin typeface="Helvetica" pitchFamily="2" charset="0"/>
              <a:cs typeface="Segoe UI" panose="020B0502040204020203" pitchFamily="34" charset="0"/>
            </a:endParaRPr>
          </a:p>
        </p:txBody>
      </p:sp>
      <p:grpSp>
        <p:nvGrpSpPr>
          <p:cNvPr id="5" name="Group 4"/>
          <p:cNvGrpSpPr/>
          <p:nvPr/>
        </p:nvGrpSpPr>
        <p:grpSpPr>
          <a:xfrm>
            <a:off x="265813" y="1601331"/>
            <a:ext cx="2391662"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6 Cont.</a:t>
              </a:r>
            </a:p>
          </p:txBody>
        </p:sp>
      </p:grpSp>
      <p:sp>
        <p:nvSpPr>
          <p:cNvPr id="6" name="Rectangle 5"/>
          <p:cNvSpPr/>
          <p:nvPr/>
        </p:nvSpPr>
        <p:spPr>
          <a:xfrm>
            <a:off x="346529" y="2026632"/>
            <a:ext cx="5377996" cy="1384995"/>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To display the message and if the user availed the gift wrapping service in the check out section, you mus</a:t>
            </a:r>
            <a:r>
              <a:rPr lang="en-US" sz="1400" dirty="0">
                <a:ln w="18000">
                  <a:noFill/>
                  <a:prstDash val="solid"/>
                  <a:miter lim="800000"/>
                </a:ln>
                <a:solidFill>
                  <a:schemeClr val="accent2"/>
                </a:solidFill>
              </a:rPr>
              <a:t>t modify/extend the JSP file </a:t>
            </a:r>
            <a:r>
              <a:rPr lang="en-US" sz="1400" i="1" dirty="0" err="1">
                <a:ln w="18000">
                  <a:noFill/>
                  <a:prstDash val="solid"/>
                  <a:miter lim="800000"/>
                </a:ln>
              </a:rPr>
              <a:t>OrderItemDetailSummary.jsp</a:t>
            </a:r>
            <a:r>
              <a:rPr lang="en-US" sz="1400" i="1" dirty="0">
                <a:ln w="18000">
                  <a:noFill/>
                  <a:prstDash val="solid"/>
                  <a:miter lim="800000"/>
                </a:ln>
              </a:rPr>
              <a:t> </a:t>
            </a:r>
            <a:r>
              <a:rPr lang="en-US" sz="1400" dirty="0">
                <a:ln w="18000">
                  <a:noFill/>
                  <a:prstDash val="solid"/>
                  <a:miter lim="800000"/>
                </a:ln>
                <a:solidFill>
                  <a:srgbClr val="DA8200"/>
                </a:solidFill>
              </a:rPr>
              <a:t>located at </a:t>
            </a:r>
            <a:r>
              <a:rPr lang="en-US" sz="1400" i="1" dirty="0">
                <a:ln w="18000">
                  <a:noFill/>
                  <a:prstDash val="solid"/>
                  <a:miter lim="800000"/>
                </a:ln>
              </a:rPr>
              <a:t>crs-web/</a:t>
            </a:r>
            <a:r>
              <a:rPr lang="en-US" sz="1400" i="1" dirty="0" err="1">
                <a:ln w="18000">
                  <a:noFill/>
                  <a:prstDash val="solid"/>
                  <a:miter lim="800000"/>
                </a:ln>
              </a:rPr>
              <a:t>WebContent</a:t>
            </a:r>
            <a:r>
              <a:rPr lang="en-US" sz="1400" i="1" dirty="0">
                <a:ln w="18000">
                  <a:noFill/>
                  <a:prstDash val="solid"/>
                  <a:miter lim="800000"/>
                </a:ln>
              </a:rPr>
              <a:t>/</a:t>
            </a:r>
            <a:r>
              <a:rPr lang="en-US" sz="1400" i="1" dirty="0" err="1">
                <a:ln w="18000">
                  <a:noFill/>
                  <a:prstDash val="solid"/>
                  <a:miter lim="800000"/>
                </a:ln>
              </a:rPr>
              <a:t>AuroraStorefrontAssetStore</a:t>
            </a:r>
            <a:r>
              <a:rPr lang="en-US" sz="1400" i="1" dirty="0">
                <a:ln w="18000">
                  <a:noFill/>
                  <a:prstDash val="solid"/>
                  <a:miter lim="800000"/>
                </a:ln>
              </a:rPr>
              <a:t>/</a:t>
            </a:r>
            <a:r>
              <a:rPr lang="en-US" sz="1400" i="1" dirty="0" err="1">
                <a:ln w="18000">
                  <a:noFill/>
                  <a:prstDash val="solid"/>
                  <a:miter lim="800000"/>
                </a:ln>
              </a:rPr>
              <a:t>ShoppingArea</a:t>
            </a:r>
            <a:r>
              <a:rPr lang="en-US" sz="1400" i="1" dirty="0">
                <a:ln w="18000">
                  <a:noFill/>
                  <a:prstDash val="solid"/>
                  <a:miter lim="800000"/>
                </a:ln>
              </a:rPr>
              <a:t>/</a:t>
            </a:r>
            <a:r>
              <a:rPr lang="en-US" sz="1400" i="1" dirty="0" err="1">
                <a:ln w="18000">
                  <a:noFill/>
                  <a:prstDash val="solid"/>
                  <a:miter lim="800000"/>
                </a:ln>
              </a:rPr>
              <a:t>CheckoutSection</a:t>
            </a:r>
            <a:r>
              <a:rPr lang="en-US" sz="1400" i="1" dirty="0">
                <a:ln w="18000">
                  <a:noFill/>
                  <a:prstDash val="solid"/>
                  <a:miter lim="800000"/>
                </a:ln>
              </a:rPr>
              <a:t>/</a:t>
            </a:r>
            <a:r>
              <a:rPr lang="en-US" sz="1400" i="1" dirty="0" err="1">
                <a:ln w="18000">
                  <a:noFill/>
                  <a:prstDash val="solid"/>
                  <a:miter lim="800000"/>
                </a:ln>
              </a:rPr>
              <a:t>SingleShipment</a:t>
            </a:r>
            <a:r>
              <a:rPr lang="en-US" sz="1400" i="1" dirty="0">
                <a:ln w="18000">
                  <a:noFill/>
                  <a:prstDash val="solid"/>
                  <a:miter lim="800000"/>
                </a:ln>
              </a:rPr>
              <a:t>/ </a:t>
            </a:r>
            <a:r>
              <a:rPr lang="en-US" sz="1400" dirty="0">
                <a:ln w="18000">
                  <a:noFill/>
                  <a:prstDash val="solid"/>
                  <a:miter lim="800000"/>
                </a:ln>
                <a:solidFill>
                  <a:srgbClr val="DA8200"/>
                </a:solidFill>
              </a:rPr>
              <a:t>then add the code below on your desired destination.</a:t>
            </a:r>
          </a:p>
        </p:txBody>
      </p:sp>
      <p:sp>
        <p:nvSpPr>
          <p:cNvPr id="7" name="Left Arrow 6">
            <a:hlinkClick r:id="rId3"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1454" y="3704639"/>
            <a:ext cx="5377995"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0" y="350549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6170166" y="2026632"/>
            <a:ext cx="5512707"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that you mus</a:t>
            </a:r>
            <a:r>
              <a:rPr lang="en-US" sz="1400" dirty="0">
                <a:ln w="18000">
                  <a:noFill/>
                  <a:prstDash val="solid"/>
                  <a:miter lim="800000"/>
                </a:ln>
                <a:solidFill>
                  <a:schemeClr val="accent2"/>
                </a:solidFill>
              </a:rPr>
              <a:t>t be able to see the custom data in the Order Confirmation Page of the user. Refer to the image below.</a:t>
            </a:r>
            <a:endParaRPr lang="en-US" sz="1400" dirty="0">
              <a:ln w="18000">
                <a:noFill/>
                <a:prstDash val="solid"/>
                <a:miter lim="800000"/>
              </a:ln>
              <a:solidFill>
                <a:srgbClr val="DA8200"/>
              </a:solidFill>
            </a:endParaRPr>
          </a:p>
        </p:txBody>
      </p:sp>
      <p:sp>
        <p:nvSpPr>
          <p:cNvPr id="20" name="Rectangle 19"/>
          <p:cNvSpPr/>
          <p:nvPr/>
        </p:nvSpPr>
        <p:spPr>
          <a:xfrm>
            <a:off x="6535895" y="4461797"/>
            <a:ext cx="1665130" cy="27638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003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solidFill>
              <a:schemeClr val="accent6">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1</a:t>
              </a:r>
            </a:p>
          </p:txBody>
        </p:sp>
      </p:grpSp>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2</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9" y="2026632"/>
            <a:ext cx="5674384"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Execute the SQL Query below to create and configure your new custom table.</a:t>
            </a: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277" y="2894239"/>
            <a:ext cx="5505636"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34429" y="2636179"/>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7" name="Rectangle 16"/>
          <p:cNvSpPr/>
          <p:nvPr/>
        </p:nvSpPr>
        <p:spPr>
          <a:xfrm>
            <a:off x="6144507" y="2001441"/>
            <a:ext cx="5840664"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dirty="0">
                <a:ln w="18000">
                  <a:noFill/>
                  <a:prstDash val="solid"/>
                  <a:miter lim="800000"/>
                </a:ln>
                <a:solidFill>
                  <a:schemeClr val="accent2"/>
                </a:solidFill>
              </a:rPr>
              <a:t>To check if the creation succeed, execute a select query on the table specified.</a:t>
            </a:r>
            <a:endParaRPr lang="en-US" sz="1400" cap="none" spc="0" dirty="0">
              <a:ln w="18000">
                <a:noFill/>
                <a:prstDash val="solid"/>
                <a:miter lim="800000"/>
              </a:ln>
              <a:solidFill>
                <a:schemeClr val="accent2"/>
              </a:solidFill>
            </a:endParaRPr>
          </a:p>
        </p:txBody>
      </p:sp>
      <p:pic>
        <p:nvPicPr>
          <p:cNvPr id="1331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9935" y="2894239"/>
            <a:ext cx="5731709" cy="1866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126159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solidFill>
              <a:schemeClr val="accent6">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2</a:t>
              </a:r>
            </a:p>
          </p:txBody>
        </p:sp>
      </p:grpSp>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2</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8" y="2026632"/>
            <a:ext cx="4878615" cy="95410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Nex</a:t>
            </a:r>
            <a:r>
              <a:rPr lang="en-US" sz="1400" dirty="0">
                <a:ln w="18000">
                  <a:noFill/>
                  <a:prstDash val="solid"/>
                  <a:miter lim="800000"/>
                </a:ln>
                <a:solidFill>
                  <a:schemeClr val="accent2"/>
                </a:solidFill>
              </a:rPr>
              <a:t>t, you need to create a </a:t>
            </a:r>
            <a:r>
              <a:rPr lang="en-US" sz="1400" i="1" dirty="0">
                <a:ln w="18000">
                  <a:noFill/>
                  <a:prstDash val="solid"/>
                  <a:miter lim="800000"/>
                </a:ln>
              </a:rPr>
              <a:t>JPA</a:t>
            </a:r>
            <a:r>
              <a:rPr lang="en-US" sz="1400" dirty="0">
                <a:ln w="18000">
                  <a:noFill/>
                  <a:prstDash val="solid"/>
                  <a:miter lim="800000"/>
                </a:ln>
                <a:solidFill>
                  <a:schemeClr val="accent2"/>
                </a:solidFill>
              </a:rPr>
              <a:t> for you to be able to save and edit the data using the controller command.</a:t>
            </a:r>
          </a:p>
          <a:p>
            <a:pPr marL="285750" indent="-285750">
              <a:buFont typeface="Arial" pitchFamily="34" charset="0"/>
              <a:buChar char="•"/>
            </a:pPr>
            <a:r>
              <a:rPr lang="en-US" sz="1400" cap="none" spc="0" dirty="0">
                <a:ln w="18000">
                  <a:noFill/>
                  <a:prstDash val="solid"/>
                  <a:miter lim="800000"/>
                </a:ln>
                <a:solidFill>
                  <a:schemeClr val="accent2"/>
                </a:solidFill>
              </a:rPr>
              <a:t>Create first the entity which should look like the image below:</a:t>
            </a: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Diagonal Corner Rectangle 9"/>
          <p:cNvSpPr/>
          <p:nvPr/>
        </p:nvSpPr>
        <p:spPr>
          <a:xfrm>
            <a:off x="34429" y="2636179"/>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277" y="3034460"/>
            <a:ext cx="5557611" cy="254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463550" y="5722332"/>
            <a:ext cx="4878615" cy="738664"/>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It is just like the copy of your table in the DB and you must </a:t>
            </a:r>
            <a:r>
              <a:rPr lang="en-US" sz="1400" i="1" cap="none" spc="0" dirty="0">
                <a:ln w="18000">
                  <a:noFill/>
                  <a:prstDash val="solid"/>
                  <a:miter lim="800000"/>
                </a:ln>
              </a:rPr>
              <a:t>annotate</a:t>
            </a:r>
            <a:r>
              <a:rPr lang="en-US" sz="1400" cap="none" spc="0" dirty="0">
                <a:ln w="18000">
                  <a:noFill/>
                  <a:prstDash val="solid"/>
                  <a:miter lim="800000"/>
                </a:ln>
              </a:rPr>
              <a:t> </a:t>
            </a:r>
            <a:r>
              <a:rPr lang="en-US" sz="1400" cap="none" spc="0" dirty="0">
                <a:ln w="18000">
                  <a:noFill/>
                  <a:prstDash val="solid"/>
                  <a:miter lim="800000"/>
                </a:ln>
                <a:solidFill>
                  <a:schemeClr val="accent2"/>
                </a:solidFill>
              </a:rPr>
              <a:t>all the columns correctly so that it will map all of it accurately.</a:t>
            </a:r>
          </a:p>
        </p:txBody>
      </p:sp>
      <p:sp>
        <p:nvSpPr>
          <p:cNvPr id="14" name="Rectangle 13"/>
          <p:cNvSpPr/>
          <p:nvPr/>
        </p:nvSpPr>
        <p:spPr>
          <a:xfrm>
            <a:off x="6232978" y="1977908"/>
            <a:ext cx="4878615" cy="738664"/>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You also need to create a </a:t>
            </a:r>
            <a:r>
              <a:rPr lang="en-US" sz="1400" i="1" cap="none" spc="0" dirty="0">
                <a:ln w="18000">
                  <a:noFill/>
                  <a:prstDash val="solid"/>
                  <a:miter lim="800000"/>
                </a:ln>
              </a:rPr>
              <a:t>Data Access Object Implementation </a:t>
            </a:r>
            <a:r>
              <a:rPr lang="en-US" sz="1400" dirty="0">
                <a:ln w="18000">
                  <a:noFill/>
                  <a:prstDash val="solid"/>
                  <a:miter lim="800000"/>
                </a:ln>
                <a:solidFill>
                  <a:schemeClr val="accent2"/>
                </a:solidFill>
              </a:rPr>
              <a:t>that extends </a:t>
            </a:r>
            <a:r>
              <a:rPr lang="en-US" sz="1400" i="1" dirty="0" err="1">
                <a:ln w="18000">
                  <a:noFill/>
                  <a:prstDash val="solid"/>
                  <a:miter lim="800000"/>
                </a:ln>
              </a:rPr>
              <a:t>AbstractJPAEntityDaoImpl</a:t>
            </a:r>
            <a:r>
              <a:rPr lang="en-US" sz="1400" dirty="0">
                <a:ln w="18000">
                  <a:noFill/>
                  <a:prstDash val="solid"/>
                  <a:miter lim="800000"/>
                </a:ln>
              </a:rPr>
              <a:t> </a:t>
            </a:r>
            <a:r>
              <a:rPr lang="en-US" sz="1400" cap="none" spc="0" dirty="0">
                <a:ln w="18000">
                  <a:noFill/>
                  <a:prstDash val="solid"/>
                  <a:miter lim="800000"/>
                </a:ln>
                <a:solidFill>
                  <a:schemeClr val="accent2"/>
                </a:solidFill>
              </a:rPr>
              <a:t>which looks like the image below:</a:t>
            </a:r>
          </a:p>
        </p:txBody>
      </p:sp>
      <p:pic>
        <p:nvPicPr>
          <p:cNvPr id="143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200" y="3034460"/>
            <a:ext cx="5853793" cy="254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2191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solidFill>
              <a:schemeClr val="accent6">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3</a:t>
              </a:r>
            </a:p>
          </p:txBody>
        </p:sp>
      </p:grpSp>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2</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8" y="2026632"/>
            <a:ext cx="4878615" cy="2031325"/>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Next create a </a:t>
            </a:r>
            <a:r>
              <a:rPr lang="en-US" sz="1400" i="1" cap="none" spc="0" dirty="0">
                <a:ln w="18000">
                  <a:noFill/>
                  <a:prstDash val="solid"/>
                  <a:miter lim="800000"/>
                </a:ln>
              </a:rPr>
              <a:t>JSP</a:t>
            </a:r>
            <a:r>
              <a:rPr lang="en-US" sz="1400" cap="none" spc="0" dirty="0">
                <a:ln w="18000">
                  <a:noFill/>
                  <a:prstDash val="solid"/>
                  <a:miter lim="800000"/>
                </a:ln>
              </a:rPr>
              <a:t> </a:t>
            </a:r>
            <a:r>
              <a:rPr lang="en-US" sz="1400" cap="none" spc="0" dirty="0">
                <a:ln w="18000">
                  <a:noFill/>
                  <a:prstDash val="solid"/>
                  <a:miter lim="800000"/>
                </a:ln>
                <a:solidFill>
                  <a:schemeClr val="accent2"/>
                </a:solidFill>
              </a:rPr>
              <a:t>that will contain the form that will be used to save and edit the custom information of the user which is the </a:t>
            </a:r>
            <a:r>
              <a:rPr lang="en-US" sz="1400" i="1" cap="none" spc="0" dirty="0">
                <a:ln w="18000">
                  <a:noFill/>
                  <a:prstDash val="solid"/>
                  <a:miter lim="800000"/>
                </a:ln>
              </a:rPr>
              <a:t>Favorite Color </a:t>
            </a:r>
            <a:r>
              <a:rPr lang="en-US" sz="1400" cap="none" spc="0" dirty="0">
                <a:ln w="18000">
                  <a:noFill/>
                  <a:prstDash val="solid"/>
                  <a:miter lim="800000"/>
                </a:ln>
                <a:solidFill>
                  <a:schemeClr val="accent2"/>
                </a:solidFill>
              </a:rPr>
              <a:t>and </a:t>
            </a:r>
            <a:r>
              <a:rPr lang="en-US" sz="1400" i="1" cap="none" spc="0" dirty="0">
                <a:ln w="18000">
                  <a:noFill/>
                  <a:prstDash val="solid"/>
                  <a:miter lim="800000"/>
                </a:ln>
              </a:rPr>
              <a:t>Favorite Food</a:t>
            </a:r>
            <a:r>
              <a:rPr lang="en-US" sz="1400" cap="none" spc="0" dirty="0">
                <a:ln w="18000">
                  <a:noFill/>
                  <a:prstDash val="solid"/>
                  <a:miter lim="800000"/>
                </a:ln>
                <a:solidFill>
                  <a:schemeClr val="accent2"/>
                </a:solidFill>
              </a:rPr>
              <a:t>.</a:t>
            </a:r>
          </a:p>
          <a:p>
            <a:pPr marL="285750" indent="-285750">
              <a:buFont typeface="Arial" pitchFamily="34" charset="0"/>
              <a:buChar char="•"/>
            </a:pPr>
            <a:endParaRPr lang="en-US" sz="1400" cap="none" spc="0" dirty="0">
              <a:ln w="18000">
                <a:noFill/>
                <a:prstDash val="solid"/>
                <a:miter lim="800000"/>
              </a:ln>
              <a:solidFill>
                <a:schemeClr val="accent2"/>
              </a:solidFill>
            </a:endParaRPr>
          </a:p>
          <a:p>
            <a:pPr marL="285750" indent="-285750">
              <a:buFont typeface="Arial" pitchFamily="34" charset="0"/>
              <a:buChar char="•"/>
            </a:pPr>
            <a:r>
              <a:rPr lang="en-US" sz="1400" dirty="0">
                <a:ln w="18000">
                  <a:noFill/>
                  <a:prstDash val="solid"/>
                  <a:miter lim="800000"/>
                </a:ln>
                <a:solidFill>
                  <a:schemeClr val="accent2"/>
                </a:solidFill>
              </a:rPr>
              <a:t>You can add new folder on the directory </a:t>
            </a:r>
            <a:r>
              <a:rPr lang="en-US" sz="1400" i="1" dirty="0">
                <a:ln w="18000">
                  <a:noFill/>
                  <a:prstDash val="solid"/>
                  <a:miter lim="800000"/>
                </a:ln>
              </a:rPr>
              <a:t>WC_INSTALLATION_DIR\workspace\crs-web\</a:t>
            </a:r>
            <a:r>
              <a:rPr lang="en-US" sz="1400" i="1" dirty="0" err="1">
                <a:ln w="18000">
                  <a:noFill/>
                  <a:prstDash val="solid"/>
                  <a:miter lim="800000"/>
                </a:ln>
              </a:rPr>
              <a:t>WebContent</a:t>
            </a:r>
            <a:r>
              <a:rPr lang="en-US" sz="1400" i="1" dirty="0">
                <a:ln w="18000">
                  <a:noFill/>
                  <a:prstDash val="solid"/>
                  <a:miter lim="800000"/>
                </a:ln>
              </a:rPr>
              <a:t>\</a:t>
            </a:r>
            <a:r>
              <a:rPr lang="en-US" sz="1400" i="1" dirty="0" err="1">
                <a:ln w="18000">
                  <a:noFill/>
                  <a:prstDash val="solid"/>
                  <a:miter lim="800000"/>
                </a:ln>
              </a:rPr>
              <a:t>AuroraStorefrontAssetStore</a:t>
            </a:r>
            <a:r>
              <a:rPr lang="en-US" sz="1400" i="1" dirty="0">
                <a:ln w="18000">
                  <a:noFill/>
                  <a:prstDash val="solid"/>
                  <a:miter lim="800000"/>
                </a:ln>
              </a:rPr>
              <a:t>\ </a:t>
            </a:r>
            <a:r>
              <a:rPr lang="en-US" sz="1400" dirty="0">
                <a:ln w="18000">
                  <a:noFill/>
                  <a:prstDash val="solid"/>
                  <a:miter lim="800000"/>
                </a:ln>
                <a:solidFill>
                  <a:srgbClr val="DA8200"/>
                </a:solidFill>
              </a:rPr>
              <a:t>and inside that folder you can create your new JSP.</a:t>
            </a:r>
            <a:endParaRPr lang="en-US" sz="1400" i="1" dirty="0">
              <a:ln w="18000">
                <a:noFill/>
                <a:prstDash val="solid"/>
                <a:miter lim="800000"/>
              </a:ln>
            </a:endParaRPr>
          </a:p>
          <a:p>
            <a:pPr marL="285750" indent="-285750">
              <a:buFont typeface="Arial" pitchFamily="34" charset="0"/>
              <a:buChar char="•"/>
            </a:pPr>
            <a:endParaRPr lang="en-US" sz="1400" cap="none" spc="0" dirty="0">
              <a:ln w="18000">
                <a:noFill/>
                <a:prstDash val="solid"/>
                <a:miter lim="800000"/>
              </a:ln>
              <a:solidFill>
                <a:schemeClr val="accent2"/>
              </a:solidFill>
            </a:endParaRP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629" y="3978319"/>
            <a:ext cx="2647950" cy="242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140564" y="3872834"/>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6" name="Rectangle 15"/>
          <p:cNvSpPr/>
          <p:nvPr/>
        </p:nvSpPr>
        <p:spPr>
          <a:xfrm>
            <a:off x="6321921" y="1918910"/>
            <a:ext cx="4878615" cy="95410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Don’t forget to register your new JSP in </a:t>
            </a:r>
            <a:r>
              <a:rPr lang="en-US" sz="1400" i="1" cap="none" spc="0" dirty="0">
                <a:ln w="18000">
                  <a:noFill/>
                  <a:prstDash val="solid"/>
                  <a:miter lim="800000"/>
                </a:ln>
              </a:rPr>
              <a:t>view-ext.xml </a:t>
            </a:r>
            <a:r>
              <a:rPr lang="en-US" sz="1400" cap="none" spc="0" dirty="0">
                <a:ln w="18000">
                  <a:noFill/>
                  <a:prstDash val="solid"/>
                  <a:miter lim="800000"/>
                </a:ln>
                <a:solidFill>
                  <a:schemeClr val="accent2"/>
                </a:solidFill>
              </a:rPr>
              <a:t>located in </a:t>
            </a:r>
            <a:r>
              <a:rPr lang="en-US" sz="1400" i="1" dirty="0">
                <a:ln w="18000">
                  <a:noFill/>
                  <a:prstDash val="solid"/>
                  <a:miter lim="800000"/>
                </a:ln>
              </a:rPr>
              <a:t>crs-web\</a:t>
            </a:r>
            <a:r>
              <a:rPr lang="en-US" sz="1400" i="1" dirty="0" err="1">
                <a:ln w="18000">
                  <a:noFill/>
                  <a:prstDash val="solid"/>
                  <a:miter lim="800000"/>
                </a:ln>
              </a:rPr>
              <a:t>WebContent</a:t>
            </a:r>
            <a:r>
              <a:rPr lang="en-US" sz="1400" i="1" dirty="0">
                <a:ln w="18000">
                  <a:noFill/>
                  <a:prstDash val="solid"/>
                  <a:miter lim="800000"/>
                </a:ln>
              </a:rPr>
              <a:t>\</a:t>
            </a:r>
            <a:r>
              <a:rPr lang="en-US" sz="1400" i="1" dirty="0" err="1">
                <a:ln w="18000">
                  <a:noFill/>
                  <a:prstDash val="solid"/>
                  <a:miter lim="800000"/>
                </a:ln>
              </a:rPr>
              <a:t>AuroraStorefrontAssetStore</a:t>
            </a:r>
            <a:r>
              <a:rPr lang="en-US" sz="1400" i="1" dirty="0">
                <a:ln w="18000">
                  <a:noFill/>
                  <a:prstDash val="solid"/>
                  <a:miter lim="800000"/>
                </a:ln>
              </a:rPr>
              <a:t>\</a:t>
            </a:r>
          </a:p>
          <a:p>
            <a:pPr marL="285750" indent="-285750">
              <a:buFont typeface="Arial" pitchFamily="34" charset="0"/>
              <a:buChar char="•"/>
            </a:pPr>
            <a:r>
              <a:rPr lang="en-US" sz="1400" dirty="0">
                <a:ln w="18000">
                  <a:noFill/>
                  <a:prstDash val="solid"/>
                  <a:miter lim="800000"/>
                </a:ln>
                <a:solidFill>
                  <a:schemeClr val="accent2"/>
                </a:solidFill>
              </a:rPr>
              <a:t>To register the JSP, add the following codes in the said xml file.</a:t>
            </a:r>
            <a:endParaRPr lang="en-US" sz="1400" i="1" cap="none" spc="0" dirty="0">
              <a:ln w="18000">
                <a:noFill/>
                <a:prstDash val="solid"/>
                <a:miter lim="800000"/>
              </a:ln>
            </a:endParaRPr>
          </a:p>
        </p:txBody>
      </p:sp>
      <p:pic>
        <p:nvPicPr>
          <p:cNvPr id="153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8618" y="2873017"/>
            <a:ext cx="5868988" cy="97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Round Diagonal Corner Rectangle 16"/>
          <p:cNvSpPr/>
          <p:nvPr/>
        </p:nvSpPr>
        <p:spPr>
          <a:xfrm>
            <a:off x="5606518" y="2673876"/>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18" name="Rectangle 17"/>
          <p:cNvSpPr/>
          <p:nvPr/>
        </p:nvSpPr>
        <p:spPr>
          <a:xfrm>
            <a:off x="6474321" y="3885630"/>
            <a:ext cx="4878615"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registering and adding the form in the JSP, you mus</a:t>
            </a:r>
            <a:r>
              <a:rPr lang="en-US" sz="1400" dirty="0">
                <a:ln w="18000">
                  <a:noFill/>
                  <a:prstDash val="solid"/>
                  <a:miter lim="800000"/>
                </a:ln>
                <a:solidFill>
                  <a:schemeClr val="accent2"/>
                </a:solidFill>
              </a:rPr>
              <a:t>t be able to visit your custom JSP.</a:t>
            </a:r>
            <a:endParaRPr lang="en-US" sz="1400" i="1" cap="none" spc="0" dirty="0">
              <a:ln w="18000">
                <a:noFill/>
                <a:prstDash val="solid"/>
                <a:miter lim="800000"/>
              </a:ln>
            </a:endParaRPr>
          </a:p>
        </p:txBody>
      </p:sp>
      <p:pic>
        <p:nvPicPr>
          <p:cNvPr id="1536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50796" y="4392792"/>
            <a:ext cx="7499689" cy="1959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Round Diagonal Corner Rectangle 19"/>
          <p:cNvSpPr/>
          <p:nvPr/>
        </p:nvSpPr>
        <p:spPr>
          <a:xfrm>
            <a:off x="4313840" y="4193651"/>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3.</a:t>
            </a:r>
          </a:p>
        </p:txBody>
      </p:sp>
    </p:spTree>
    <p:extLst>
      <p:ext uri="{BB962C8B-B14F-4D97-AF65-F5344CB8AC3E}">
        <p14:creationId xmlns:p14="http://schemas.microsoft.com/office/powerpoint/2010/main" val="3338772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solidFill>
              <a:schemeClr val="accent6">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4</a:t>
              </a:r>
            </a:p>
          </p:txBody>
        </p:sp>
      </p:grpSp>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2</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8" y="2026632"/>
            <a:ext cx="4878615" cy="95410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In order to have a function that will save, get and edit the custom information of the user, you will need to create a controller command, task command and its implementations.</a:t>
            </a: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277" y="3053443"/>
            <a:ext cx="314325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116072" y="2965185"/>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5" name="Rectangle 14"/>
          <p:cNvSpPr/>
          <p:nvPr/>
        </p:nvSpPr>
        <p:spPr>
          <a:xfrm>
            <a:off x="498928" y="4090265"/>
            <a:ext cx="4878615" cy="307777"/>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Below are the snippets of the codes inside these files.</a:t>
            </a:r>
          </a:p>
        </p:txBody>
      </p:sp>
      <p:pic>
        <p:nvPicPr>
          <p:cNvPr id="1638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5273" y="1781706"/>
            <a:ext cx="4996564" cy="1608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8" name="Group 7"/>
          <p:cNvGrpSpPr/>
          <p:nvPr/>
        </p:nvGrpSpPr>
        <p:grpSpPr>
          <a:xfrm>
            <a:off x="0" y="4496614"/>
            <a:ext cx="3738378" cy="1460743"/>
            <a:chOff x="5065443" y="2150797"/>
            <a:chExt cx="3738378" cy="1460743"/>
          </a:xfrm>
        </p:grpSpPr>
        <p:pic>
          <p:nvPicPr>
            <p:cNvPr id="1638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10893" y="2349938"/>
              <a:ext cx="3292928" cy="12616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Round Diagonal Corner Rectangle 16"/>
            <p:cNvSpPr/>
            <p:nvPr/>
          </p:nvSpPr>
          <p:spPr>
            <a:xfrm>
              <a:off x="5065443" y="2150797"/>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18" name="Round Diagonal Corner Rectangle 17"/>
            <p:cNvSpPr/>
            <p:nvPr/>
          </p:nvSpPr>
          <p:spPr>
            <a:xfrm>
              <a:off x="5890079" y="2175533"/>
              <a:ext cx="2706906"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i="1" dirty="0"/>
                <a:t>Controller Command (Interface)</a:t>
              </a:r>
            </a:p>
          </p:txBody>
        </p:sp>
      </p:grpSp>
      <p:sp>
        <p:nvSpPr>
          <p:cNvPr id="19" name="Round Diagonal Corner Rectangle 18"/>
          <p:cNvSpPr/>
          <p:nvPr/>
        </p:nvSpPr>
        <p:spPr>
          <a:xfrm>
            <a:off x="7338064" y="1589174"/>
            <a:ext cx="3585750"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i="1" dirty="0"/>
              <a:t>Controller Command Implementation (Class)</a:t>
            </a:r>
          </a:p>
        </p:txBody>
      </p:sp>
      <p:pic>
        <p:nvPicPr>
          <p:cNvPr id="1638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33117" y="4695754"/>
            <a:ext cx="2784052" cy="1247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Round Diagonal Corner Rectangle 21"/>
          <p:cNvSpPr/>
          <p:nvPr/>
        </p:nvSpPr>
        <p:spPr>
          <a:xfrm>
            <a:off x="3910263" y="4521350"/>
            <a:ext cx="2706906"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i="1" dirty="0"/>
              <a:t>Task Command (Interface)</a:t>
            </a:r>
          </a:p>
        </p:txBody>
      </p:sp>
      <p:pic>
        <p:nvPicPr>
          <p:cNvPr id="16390"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59575" y="3791336"/>
            <a:ext cx="5285692" cy="2151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Round Diagonal Corner Rectangle 23"/>
          <p:cNvSpPr/>
          <p:nvPr/>
        </p:nvSpPr>
        <p:spPr>
          <a:xfrm>
            <a:off x="7727228" y="3572568"/>
            <a:ext cx="3585750" cy="218768"/>
          </a:xfrm>
          <a:prstGeom prst="round2DiagRect">
            <a:avLst>
              <a:gd name="adj1" fmla="val 35651"/>
              <a:gd name="adj2" fmla="val 14349"/>
            </a:avLst>
          </a:prstGeom>
          <a:solidFill>
            <a:srgbClr val="005EA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i="1" dirty="0"/>
              <a:t>Task Command Implementation (Class)</a:t>
            </a:r>
          </a:p>
        </p:txBody>
      </p:sp>
      <p:sp>
        <p:nvSpPr>
          <p:cNvPr id="25" name="Rectangle 24"/>
          <p:cNvSpPr/>
          <p:nvPr/>
        </p:nvSpPr>
        <p:spPr>
          <a:xfrm>
            <a:off x="515277" y="6216395"/>
            <a:ext cx="8956971"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i="1" cap="none" spc="0" dirty="0">
                <a:ln w="18000">
                  <a:noFill/>
                  <a:prstDash val="solid"/>
                  <a:miter lim="800000"/>
                </a:ln>
              </a:rPr>
              <a:t>When the controller command was called by the Rest handler it will process all the code inside of it and will also call the task command in which the process of saving, getting and editing the data happens.</a:t>
            </a:r>
          </a:p>
        </p:txBody>
      </p:sp>
    </p:spTree>
    <p:extLst>
      <p:ext uri="{BB962C8B-B14F-4D97-AF65-F5344CB8AC3E}">
        <p14:creationId xmlns:p14="http://schemas.microsoft.com/office/powerpoint/2010/main" val="1684016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65813" y="1601331"/>
            <a:ext cx="2009553" cy="400110"/>
            <a:chOff x="2892055" y="1601331"/>
            <a:chExt cx="2009553" cy="400110"/>
          </a:xfrm>
        </p:grpSpPr>
        <p:sp>
          <p:nvSpPr>
            <p:cNvPr id="3" name="Round Diagonal Corner Rectangle 2"/>
            <p:cNvSpPr/>
            <p:nvPr/>
          </p:nvSpPr>
          <p:spPr>
            <a:xfrm>
              <a:off x="2892055" y="1601331"/>
              <a:ext cx="2009553" cy="376577"/>
            </a:xfrm>
            <a:prstGeom prst="round2DiagRect">
              <a:avLst>
                <a:gd name="adj1" fmla="val 50000"/>
                <a:gd name="adj2" fmla="val 0"/>
              </a:avLst>
            </a:prstGeom>
            <a:solidFill>
              <a:schemeClr val="accent6">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2972771" y="1601331"/>
              <a:ext cx="1848120" cy="400110"/>
            </a:xfrm>
            <a:prstGeom prst="rect">
              <a:avLst/>
            </a:prstGeom>
            <a:noFill/>
          </p:spPr>
          <p:txBody>
            <a:bodyPr wrap="square" lIns="91440" tIns="45720" rIns="91440" bIns="45720">
              <a:spAutoFit/>
            </a:bodyPr>
            <a:lstStyle/>
            <a:p>
              <a:pPr algn="ctr"/>
              <a:r>
                <a:rPr lang="en-US" sz="2000" b="1" cap="none" spc="0" dirty="0">
                  <a:ln w="18000">
                    <a:noFill/>
                    <a:prstDash val="solid"/>
                    <a:miter lim="800000"/>
                  </a:ln>
                  <a:solidFill>
                    <a:schemeClr val="bg1"/>
                  </a:solidFill>
                </a:rPr>
                <a:t>Step 5</a:t>
              </a:r>
            </a:p>
          </p:txBody>
        </p:sp>
      </p:grpSp>
      <p:sp>
        <p:nvSpPr>
          <p:cNvPr id="2" name="TextBox 1">
            <a:extLst>
              <a:ext uri="{FF2B5EF4-FFF2-40B4-BE49-F238E27FC236}">
                <a16:creationId xmlns:a16="http://schemas.microsoft.com/office/drawing/2014/main" id="{2B55063D-F1F4-B0DA-30AC-5261138A1501}"/>
              </a:ext>
            </a:extLst>
          </p:cNvPr>
          <p:cNvSpPr txBox="1"/>
          <p:nvPr/>
        </p:nvSpPr>
        <p:spPr>
          <a:xfrm>
            <a:off x="2575519" y="287486"/>
            <a:ext cx="6749234"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br>
              <a:rPr lang="en-IN" sz="2400" b="1" dirty="0">
                <a:solidFill>
                  <a:schemeClr val="bg1"/>
                </a:solidFill>
                <a:effectLst/>
                <a:latin typeface="Helvetica" pitchFamily="2" charset="0"/>
                <a:ea typeface="Calibri" panose="020F0502020204030204" pitchFamily="34" charset="0"/>
                <a:cs typeface="Segoe UI" panose="020B0502040204020203" pitchFamily="34" charset="0"/>
              </a:rPr>
            </a:b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PART 2</a:t>
            </a:r>
            <a:endParaRPr lang="en-GB" sz="2400" b="1" dirty="0">
              <a:solidFill>
                <a:schemeClr val="bg1"/>
              </a:solidFill>
              <a:latin typeface="Helvetica" pitchFamily="2" charset="0"/>
              <a:cs typeface="Segoe UI" panose="020B0502040204020203" pitchFamily="34" charset="0"/>
            </a:endParaRPr>
          </a:p>
        </p:txBody>
      </p:sp>
      <p:sp>
        <p:nvSpPr>
          <p:cNvPr id="6" name="Rectangle 5"/>
          <p:cNvSpPr/>
          <p:nvPr/>
        </p:nvSpPr>
        <p:spPr>
          <a:xfrm>
            <a:off x="346528" y="2026632"/>
            <a:ext cx="4878615" cy="738664"/>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After that visit the page and put values on the textbox and hit the submit button, you must be able to save the custom information. </a:t>
            </a:r>
          </a:p>
        </p:txBody>
      </p:sp>
      <p:sp>
        <p:nvSpPr>
          <p:cNvPr id="7" name="Left Arrow 6">
            <a:hlinkClick r:id="rId2" action="ppaction://hlinksldjump"/>
          </p:cNvPr>
          <p:cNvSpPr/>
          <p:nvPr/>
        </p:nvSpPr>
        <p:spPr>
          <a:xfrm>
            <a:off x="361454" y="1652180"/>
            <a:ext cx="307647" cy="259053"/>
          </a:xfrm>
          <a:prstGeom prst="lef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528" y="2949619"/>
            <a:ext cx="5801179" cy="2350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ound Diagonal Corner Rectangle 9"/>
          <p:cNvSpPr/>
          <p:nvPr/>
        </p:nvSpPr>
        <p:spPr>
          <a:xfrm>
            <a:off x="0" y="2750478"/>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1.</a:t>
            </a:r>
          </a:p>
        </p:txBody>
      </p:sp>
      <p:sp>
        <p:nvSpPr>
          <p:cNvPr id="15" name="Round Diagonal Corner Rectangle 14"/>
          <p:cNvSpPr/>
          <p:nvPr/>
        </p:nvSpPr>
        <p:spPr>
          <a:xfrm>
            <a:off x="6147707" y="2566155"/>
            <a:ext cx="624200" cy="398281"/>
          </a:xfrm>
          <a:prstGeom prst="round2DiagRect">
            <a:avLst>
              <a:gd name="adj1" fmla="val 35651"/>
              <a:gd name="adj2" fmla="val 14349"/>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2.</a:t>
            </a:r>
          </a:p>
        </p:txBody>
      </p:sp>
      <p:sp>
        <p:nvSpPr>
          <p:cNvPr id="16" name="Rectangle 15"/>
          <p:cNvSpPr/>
          <p:nvPr/>
        </p:nvSpPr>
        <p:spPr>
          <a:xfrm>
            <a:off x="6646635" y="2097389"/>
            <a:ext cx="4878615" cy="523220"/>
          </a:xfrm>
          <a:prstGeom prst="rect">
            <a:avLst/>
          </a:prstGeom>
          <a:noFill/>
        </p:spPr>
        <p:txBody>
          <a:bodyPr wrap="square" lIns="91440" tIns="45720" rIns="91440" bIns="45720">
            <a:spAutoFit/>
          </a:bodyPr>
          <a:lstStyle/>
          <a:p>
            <a:pPr marL="285750" indent="-285750">
              <a:buFont typeface="Arial" pitchFamily="34" charset="0"/>
              <a:buChar char="•"/>
            </a:pPr>
            <a:r>
              <a:rPr lang="en-US" sz="1400" cap="none" spc="0" dirty="0">
                <a:ln w="18000">
                  <a:noFill/>
                  <a:prstDash val="solid"/>
                  <a:miter lim="800000"/>
                </a:ln>
                <a:solidFill>
                  <a:schemeClr val="accent2"/>
                </a:solidFill>
              </a:rPr>
              <a:t>Also check the custom table you created earlier to be confident that the custom information was saved accurately</a:t>
            </a:r>
          </a:p>
        </p:txBody>
      </p:sp>
      <p:pic>
        <p:nvPicPr>
          <p:cNvPr id="174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2991" y="2902877"/>
            <a:ext cx="5313140" cy="2330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84016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D730E22-84C3-33DE-6F74-CB73EF6B951D}"/>
              </a:ext>
            </a:extLst>
          </p:cNvPr>
          <p:cNvSpPr txBox="1"/>
          <p:nvPr/>
        </p:nvSpPr>
        <p:spPr>
          <a:xfrm>
            <a:off x="393700" y="501134"/>
            <a:ext cx="3530600" cy="646331"/>
          </a:xfrm>
          <a:prstGeom prst="rect">
            <a:avLst/>
          </a:prstGeom>
          <a:noFill/>
        </p:spPr>
        <p:txBody>
          <a:bodyPr wrap="square">
            <a:spAutoFit/>
          </a:bodyPr>
          <a:lstStyle/>
          <a:p>
            <a:pPr algn="ctr"/>
            <a:r>
              <a:rPr lang="en-IN" sz="1800" b="1" dirty="0">
                <a:solidFill>
                  <a:schemeClr val="bg1"/>
                </a:solidFill>
                <a:effectLst/>
                <a:latin typeface="Helvetica" pitchFamily="2" charset="0"/>
                <a:ea typeface="Calibri" panose="020F0502020204030204" pitchFamily="34" charset="0"/>
              </a:rPr>
              <a:t>Key Takeaways/Learnings from the </a:t>
            </a:r>
            <a:r>
              <a:rPr lang="en-IN" sz="1800" b="1" dirty="0">
                <a:solidFill>
                  <a:srgbClr val="D4EBD8"/>
                </a:solidFill>
                <a:effectLst/>
                <a:latin typeface="Helvetica" pitchFamily="2" charset="0"/>
                <a:ea typeface="Calibri" panose="020F0502020204030204" pitchFamily="34" charset="0"/>
              </a:rPr>
              <a:t>Program (HTD)</a:t>
            </a:r>
            <a:endParaRPr lang="en-GB" sz="1800" b="1" dirty="0">
              <a:solidFill>
                <a:srgbClr val="D4EBD8"/>
              </a:solidFill>
              <a:latin typeface="Helvetica" pitchFamily="2" charset="0"/>
            </a:endParaRPr>
          </a:p>
        </p:txBody>
      </p:sp>
      <p:grpSp>
        <p:nvGrpSpPr>
          <p:cNvPr id="86" name="Group 85"/>
          <p:cNvGrpSpPr/>
          <p:nvPr/>
        </p:nvGrpSpPr>
        <p:grpSpPr>
          <a:xfrm>
            <a:off x="4544981" y="202537"/>
            <a:ext cx="6395920" cy="1275389"/>
            <a:chOff x="4544981" y="128106"/>
            <a:chExt cx="6395920" cy="1275389"/>
          </a:xfrm>
        </p:grpSpPr>
        <p:sp>
          <p:nvSpPr>
            <p:cNvPr id="84" name="Parallelogram 83"/>
            <p:cNvSpPr/>
            <p:nvPr/>
          </p:nvSpPr>
          <p:spPr>
            <a:xfrm>
              <a:off x="4880344" y="576536"/>
              <a:ext cx="6060557" cy="826959"/>
            </a:xfrm>
            <a:prstGeom prst="parallelogram">
              <a:avLst/>
            </a:prstGeom>
            <a:solidFill>
              <a:schemeClr val="accent1">
                <a:lumMod val="7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81" name="Isosceles Triangle 80"/>
            <p:cNvSpPr/>
            <p:nvPr/>
          </p:nvSpPr>
          <p:spPr>
            <a:xfrm rot="5400000">
              <a:off x="5002182" y="-329095"/>
              <a:ext cx="835283" cy="1749686"/>
            </a:xfrm>
            <a:prstGeom prst="triangle">
              <a:avLst>
                <a:gd name="adj" fmla="val 51149"/>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ound Diagonal Corner Rectangle 81"/>
            <p:cNvSpPr/>
            <p:nvPr/>
          </p:nvSpPr>
          <p:spPr>
            <a:xfrm flipH="1">
              <a:off x="4800598" y="362755"/>
              <a:ext cx="240030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Java Fundamentals</a:t>
              </a:r>
            </a:p>
          </p:txBody>
        </p:sp>
        <p:sp>
          <p:nvSpPr>
            <p:cNvPr id="85" name="TextBox 84"/>
            <p:cNvSpPr txBox="1"/>
            <p:nvPr/>
          </p:nvSpPr>
          <p:spPr>
            <a:xfrm>
              <a:off x="5419823" y="798855"/>
              <a:ext cx="5521078" cy="461665"/>
            </a:xfrm>
            <a:prstGeom prst="rect">
              <a:avLst/>
            </a:prstGeom>
            <a:noFill/>
          </p:spPr>
          <p:txBody>
            <a:bodyPr wrap="square" rtlCol="0">
              <a:spAutoFit/>
            </a:bodyPr>
            <a:lstStyle/>
            <a:p>
              <a:r>
                <a:rPr lang="en-US" sz="1200" dirty="0">
                  <a:solidFill>
                    <a:schemeClr val="bg1"/>
                  </a:solidFill>
                  <a:latin typeface="Helvetica" pitchFamily="34" charset="0"/>
                  <a:cs typeface="Helvetica" pitchFamily="34" charset="0"/>
                </a:rPr>
                <a:t>Since I came from the </a:t>
              </a:r>
              <a:r>
                <a:rPr lang="en-US" sz="1200" dirty="0" err="1">
                  <a:solidFill>
                    <a:schemeClr val="bg1"/>
                  </a:solidFill>
                  <a:latin typeface="Helvetica" pitchFamily="34" charset="0"/>
                  <a:cs typeface="Helvetica" pitchFamily="34" charset="0"/>
                </a:rPr>
                <a:t>.net</a:t>
              </a:r>
              <a:r>
                <a:rPr lang="en-US" sz="1200" dirty="0">
                  <a:solidFill>
                    <a:schemeClr val="bg1"/>
                  </a:solidFill>
                  <a:latin typeface="Helvetica" pitchFamily="34" charset="0"/>
                  <a:cs typeface="Helvetica" pitchFamily="34" charset="0"/>
                </a:rPr>
                <a:t> background it is a great experience to have a refresher course of the concepts and principles of Java.</a:t>
              </a:r>
            </a:p>
          </p:txBody>
        </p:sp>
      </p:grpSp>
      <p:grpSp>
        <p:nvGrpSpPr>
          <p:cNvPr id="87" name="Group 86"/>
          <p:cNvGrpSpPr/>
          <p:nvPr/>
        </p:nvGrpSpPr>
        <p:grpSpPr>
          <a:xfrm>
            <a:off x="4544980" y="1951665"/>
            <a:ext cx="7491075" cy="1935520"/>
            <a:chOff x="4544981" y="128106"/>
            <a:chExt cx="6395920" cy="1935520"/>
          </a:xfrm>
        </p:grpSpPr>
        <p:sp>
          <p:nvSpPr>
            <p:cNvPr id="88" name="Parallelogram 87"/>
            <p:cNvSpPr/>
            <p:nvPr/>
          </p:nvSpPr>
          <p:spPr>
            <a:xfrm>
              <a:off x="4880344" y="576536"/>
              <a:ext cx="6060557" cy="1225638"/>
            </a:xfrm>
            <a:prstGeom prst="parallelogram">
              <a:avLst/>
            </a:prstGeom>
            <a:solidFill>
              <a:schemeClr val="accent2">
                <a:lumMod val="7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89" name="Isosceles Triangle 88"/>
            <p:cNvSpPr/>
            <p:nvPr/>
          </p:nvSpPr>
          <p:spPr>
            <a:xfrm rot="5400000">
              <a:off x="5002182" y="-329095"/>
              <a:ext cx="835283" cy="1749686"/>
            </a:xfrm>
            <a:prstGeom prst="triangle">
              <a:avLst>
                <a:gd name="adj" fmla="val 51149"/>
              </a:avLst>
            </a:prstGeom>
            <a:solidFill>
              <a:schemeClr val="accent2">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ound Diagonal Corner Rectangle 89"/>
            <p:cNvSpPr/>
            <p:nvPr/>
          </p:nvSpPr>
          <p:spPr>
            <a:xfrm flipH="1">
              <a:off x="4800598" y="362755"/>
              <a:ext cx="2545362"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Extend Controller Command</a:t>
              </a:r>
            </a:p>
          </p:txBody>
        </p:sp>
        <p:sp>
          <p:nvSpPr>
            <p:cNvPr id="91" name="TextBox 90"/>
            <p:cNvSpPr txBox="1"/>
            <p:nvPr/>
          </p:nvSpPr>
          <p:spPr>
            <a:xfrm>
              <a:off x="5292724" y="735057"/>
              <a:ext cx="5521078" cy="1328569"/>
            </a:xfrm>
            <a:prstGeom prst="rect">
              <a:avLst/>
            </a:prstGeom>
            <a:noFill/>
          </p:spPr>
          <p:txBody>
            <a:bodyPr wrap="square" rtlCol="0">
              <a:spAutoFit/>
            </a:bodyPr>
            <a:lstStyle/>
            <a:p>
              <a:pPr marL="171450" indent="-171450">
                <a:spcBef>
                  <a:spcPts val="500"/>
                </a:spcBef>
                <a:buFont typeface="Wingdings" pitchFamily="2" charset="2"/>
                <a:buChar char="q"/>
              </a:pPr>
              <a:r>
                <a:rPr lang="en-US" sz="1200" dirty="0">
                  <a:solidFill>
                    <a:schemeClr val="bg1"/>
                  </a:solidFill>
                  <a:latin typeface="Helvetica" pitchFamily="34" charset="0"/>
                  <a:cs typeface="Helvetica" pitchFamily="34" charset="0"/>
                </a:rPr>
                <a:t>If you want to add a function or method in an existing controller command, you will need to extend it on the controller command that you created.</a:t>
              </a:r>
            </a:p>
            <a:p>
              <a:pPr marL="171450" indent="-171450">
                <a:spcBef>
                  <a:spcPts val="500"/>
                </a:spcBef>
                <a:buFont typeface="Wingdings" pitchFamily="2" charset="2"/>
                <a:buChar char="q"/>
              </a:pPr>
              <a:r>
                <a:rPr lang="en-US" sz="1200" dirty="0">
                  <a:solidFill>
                    <a:schemeClr val="bg1"/>
                  </a:solidFill>
                  <a:latin typeface="Helvetica" pitchFamily="34" charset="0"/>
                  <a:cs typeface="Helvetica" pitchFamily="34" charset="0"/>
                </a:rPr>
                <a:t>In order to execute the existing function in the extended controller command, you need to override the performExecute() method and if you are passing parameters you also need to override the setRequestProperties().</a:t>
              </a:r>
            </a:p>
            <a:p>
              <a:pPr marL="171450" indent="-171450">
                <a:spcBef>
                  <a:spcPts val="500"/>
                </a:spcBef>
                <a:buFont typeface="Wingdings" pitchFamily="2" charset="2"/>
                <a:buChar char="q"/>
              </a:pPr>
              <a:endParaRPr lang="en-US" sz="1200" dirty="0">
                <a:solidFill>
                  <a:schemeClr val="bg1"/>
                </a:solidFill>
                <a:latin typeface="Helvetica" pitchFamily="34" charset="0"/>
                <a:cs typeface="Helvetica" pitchFamily="34" charset="0"/>
              </a:endParaRPr>
            </a:p>
          </p:txBody>
        </p:sp>
      </p:grpSp>
      <p:grpSp>
        <p:nvGrpSpPr>
          <p:cNvPr id="92" name="Group 91"/>
          <p:cNvGrpSpPr/>
          <p:nvPr/>
        </p:nvGrpSpPr>
        <p:grpSpPr>
          <a:xfrm>
            <a:off x="4544979" y="4139655"/>
            <a:ext cx="7491075" cy="1674068"/>
            <a:chOff x="4544981" y="128106"/>
            <a:chExt cx="6395920" cy="1674068"/>
          </a:xfrm>
        </p:grpSpPr>
        <p:sp>
          <p:nvSpPr>
            <p:cNvPr id="93" name="Parallelogram 92"/>
            <p:cNvSpPr/>
            <p:nvPr/>
          </p:nvSpPr>
          <p:spPr>
            <a:xfrm>
              <a:off x="4880344" y="576536"/>
              <a:ext cx="6060557" cy="1225638"/>
            </a:xfrm>
            <a:prstGeom prst="parallelogram">
              <a:avLst/>
            </a:prstGeom>
            <a:solidFill>
              <a:schemeClr val="accent6">
                <a:lumMod val="7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94" name="Isosceles Triangle 93"/>
            <p:cNvSpPr/>
            <p:nvPr/>
          </p:nvSpPr>
          <p:spPr>
            <a:xfrm rot="5400000">
              <a:off x="5002182" y="-329095"/>
              <a:ext cx="835283" cy="1749686"/>
            </a:xfrm>
            <a:prstGeom prst="triangle">
              <a:avLst>
                <a:gd name="adj" fmla="val 51149"/>
              </a:avLst>
            </a:prstGeom>
            <a:solidFill>
              <a:schemeClr val="accent6">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ound Diagonal Corner Rectangle 94"/>
            <p:cNvSpPr/>
            <p:nvPr/>
          </p:nvSpPr>
          <p:spPr>
            <a:xfrm flipH="1">
              <a:off x="4800598" y="362755"/>
              <a:ext cx="2848292"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Customize CalMethods Logic</a:t>
              </a:r>
            </a:p>
          </p:txBody>
        </p:sp>
        <p:sp>
          <p:nvSpPr>
            <p:cNvPr id="96" name="TextBox 95"/>
            <p:cNvSpPr txBox="1"/>
            <p:nvPr/>
          </p:nvSpPr>
          <p:spPr>
            <a:xfrm>
              <a:off x="5292724" y="830754"/>
              <a:ext cx="5521078" cy="830997"/>
            </a:xfrm>
            <a:prstGeom prst="rect">
              <a:avLst/>
            </a:prstGeom>
            <a:noFill/>
          </p:spPr>
          <p:txBody>
            <a:bodyPr wrap="square" rtlCol="0">
              <a:spAutoFit/>
            </a:bodyPr>
            <a:lstStyle/>
            <a:p>
              <a:pPr marL="171450" indent="-171450">
                <a:buFont typeface="Wingdings" pitchFamily="2" charset="2"/>
                <a:buChar char="q"/>
              </a:pPr>
              <a:r>
                <a:rPr lang="en-US" sz="1200" dirty="0">
                  <a:solidFill>
                    <a:schemeClr val="bg1"/>
                  </a:solidFill>
                  <a:latin typeface="Helvetica" pitchFamily="34" charset="0"/>
                  <a:cs typeface="Helvetica" pitchFamily="34" charset="0"/>
                </a:rPr>
                <a:t>Customization of the existing calMethods not limited to Tax calculation that are based on the business needs.</a:t>
              </a:r>
            </a:p>
            <a:p>
              <a:pPr marL="171450" indent="-171450">
                <a:buFont typeface="Wingdings" pitchFamily="2" charset="2"/>
                <a:buChar char="q"/>
              </a:pPr>
              <a:r>
                <a:rPr lang="en-US" sz="1200" dirty="0">
                  <a:solidFill>
                    <a:schemeClr val="bg1"/>
                  </a:solidFill>
                  <a:latin typeface="Helvetica" pitchFamily="34" charset="0"/>
                  <a:cs typeface="Helvetica" pitchFamily="34" charset="0"/>
                </a:rPr>
                <a:t>This will be helpful in times that you have a different calculation of tax that depends on the area of the customer.</a:t>
              </a:r>
            </a:p>
          </p:txBody>
        </p:sp>
      </p:grpSp>
    </p:spTree>
    <p:extLst>
      <p:ext uri="{BB962C8B-B14F-4D97-AF65-F5344CB8AC3E}">
        <p14:creationId xmlns:p14="http://schemas.microsoft.com/office/powerpoint/2010/main" val="962102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D730E22-84C3-33DE-6F74-CB73EF6B951D}"/>
              </a:ext>
            </a:extLst>
          </p:cNvPr>
          <p:cNvSpPr txBox="1"/>
          <p:nvPr/>
        </p:nvSpPr>
        <p:spPr>
          <a:xfrm>
            <a:off x="393700" y="501134"/>
            <a:ext cx="3530600" cy="646331"/>
          </a:xfrm>
          <a:prstGeom prst="rect">
            <a:avLst/>
          </a:prstGeom>
          <a:noFill/>
        </p:spPr>
        <p:txBody>
          <a:bodyPr wrap="square">
            <a:spAutoFit/>
          </a:bodyPr>
          <a:lstStyle/>
          <a:p>
            <a:pPr algn="ctr"/>
            <a:r>
              <a:rPr lang="en-IN" sz="1800" b="1" dirty="0">
                <a:solidFill>
                  <a:schemeClr val="bg1"/>
                </a:solidFill>
                <a:effectLst/>
                <a:latin typeface="Helvetica" pitchFamily="2" charset="0"/>
                <a:ea typeface="Calibri" panose="020F0502020204030204" pitchFamily="34" charset="0"/>
              </a:rPr>
              <a:t>Key Takeaways/Learnings from the </a:t>
            </a:r>
            <a:r>
              <a:rPr lang="en-IN" sz="1800" b="1" dirty="0">
                <a:solidFill>
                  <a:srgbClr val="D4EBD8"/>
                </a:solidFill>
                <a:effectLst/>
                <a:latin typeface="Helvetica" pitchFamily="2" charset="0"/>
                <a:ea typeface="Calibri" panose="020F0502020204030204" pitchFamily="34" charset="0"/>
              </a:rPr>
              <a:t>Program (HTD)</a:t>
            </a:r>
            <a:endParaRPr lang="en-GB" sz="1800" b="1" dirty="0">
              <a:solidFill>
                <a:srgbClr val="D4EBD8"/>
              </a:solidFill>
              <a:latin typeface="Helvetica" pitchFamily="2" charset="0"/>
            </a:endParaRPr>
          </a:p>
        </p:txBody>
      </p:sp>
      <p:grpSp>
        <p:nvGrpSpPr>
          <p:cNvPr id="86" name="Group 85"/>
          <p:cNvGrpSpPr/>
          <p:nvPr/>
        </p:nvGrpSpPr>
        <p:grpSpPr>
          <a:xfrm>
            <a:off x="4544981" y="673921"/>
            <a:ext cx="7490144" cy="1763814"/>
            <a:chOff x="4544981" y="128106"/>
            <a:chExt cx="7490144" cy="1763814"/>
          </a:xfrm>
        </p:grpSpPr>
        <p:sp>
          <p:nvSpPr>
            <p:cNvPr id="84" name="Parallelogram 83"/>
            <p:cNvSpPr/>
            <p:nvPr/>
          </p:nvSpPr>
          <p:spPr>
            <a:xfrm>
              <a:off x="4880344" y="576536"/>
              <a:ext cx="7154781" cy="1315384"/>
            </a:xfrm>
            <a:prstGeom prst="parallelogram">
              <a:avLst/>
            </a:prstGeom>
            <a:solidFill>
              <a:srgbClr val="FFA01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81" name="Isosceles Triangle 80"/>
            <p:cNvSpPr/>
            <p:nvPr/>
          </p:nvSpPr>
          <p:spPr>
            <a:xfrm rot="5400000">
              <a:off x="5002182" y="-329095"/>
              <a:ext cx="835283" cy="1749686"/>
            </a:xfrm>
            <a:prstGeom prst="triangle">
              <a:avLst>
                <a:gd name="adj" fmla="val 51149"/>
              </a:avLst>
            </a:prstGeom>
            <a:solidFill>
              <a:srgbClr val="DA82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ound Diagonal Corner Rectangle 81"/>
            <p:cNvSpPr/>
            <p:nvPr/>
          </p:nvSpPr>
          <p:spPr>
            <a:xfrm flipH="1">
              <a:off x="4800599" y="362755"/>
              <a:ext cx="2769782"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General Troubleshooting</a:t>
              </a:r>
            </a:p>
          </p:txBody>
        </p:sp>
        <p:sp>
          <p:nvSpPr>
            <p:cNvPr id="85" name="TextBox 84"/>
            <p:cNvSpPr txBox="1"/>
            <p:nvPr/>
          </p:nvSpPr>
          <p:spPr>
            <a:xfrm>
              <a:off x="5419822" y="798855"/>
              <a:ext cx="6392949" cy="895117"/>
            </a:xfrm>
            <a:prstGeom prst="rect">
              <a:avLst/>
            </a:prstGeom>
            <a:noFill/>
          </p:spPr>
          <p:txBody>
            <a:bodyPr wrap="square" rtlCol="0">
              <a:spAutoFit/>
            </a:bodyPr>
            <a:lstStyle/>
            <a:p>
              <a:pPr marL="171450" indent="-171450">
                <a:spcBef>
                  <a:spcPts val="500"/>
                </a:spcBef>
                <a:buFont typeface="Wingdings" pitchFamily="2" charset="2"/>
                <a:buChar char="q"/>
              </a:pPr>
              <a:r>
                <a:rPr lang="en-US" sz="1200" dirty="0">
                  <a:solidFill>
                    <a:schemeClr val="bg1"/>
                  </a:solidFill>
                  <a:latin typeface="Helvetica" pitchFamily="34" charset="0"/>
                  <a:cs typeface="Helvetica" pitchFamily="34" charset="0"/>
                </a:rPr>
                <a:t>Adding breakpoint to a certain line to see if it will correctly pass the value that was expected by the developer.</a:t>
              </a:r>
            </a:p>
            <a:p>
              <a:pPr marL="171450" indent="-171450">
                <a:spcBef>
                  <a:spcPts val="500"/>
                </a:spcBef>
                <a:buFont typeface="Wingdings" pitchFamily="2" charset="2"/>
                <a:buChar char="q"/>
              </a:pPr>
              <a:r>
                <a:rPr lang="en-US" sz="1200" dirty="0">
                  <a:solidFill>
                    <a:schemeClr val="bg1"/>
                  </a:solidFill>
                  <a:latin typeface="Helvetica" pitchFamily="34" charset="0"/>
                  <a:cs typeface="Helvetica" pitchFamily="34" charset="0"/>
                </a:rPr>
                <a:t>The first thing to look at is the logs to see what causes the error and then track and trace to where specific component the error occurred.</a:t>
              </a:r>
            </a:p>
          </p:txBody>
        </p:sp>
      </p:grpSp>
      <p:grpSp>
        <p:nvGrpSpPr>
          <p:cNvPr id="92" name="Group 91"/>
          <p:cNvGrpSpPr/>
          <p:nvPr/>
        </p:nvGrpSpPr>
        <p:grpSpPr>
          <a:xfrm>
            <a:off x="4544050" y="2615785"/>
            <a:ext cx="7268722" cy="1361235"/>
            <a:chOff x="4544981" y="128106"/>
            <a:chExt cx="6395920" cy="1361235"/>
          </a:xfrm>
        </p:grpSpPr>
        <p:sp>
          <p:nvSpPr>
            <p:cNvPr id="93" name="Parallelogram 92"/>
            <p:cNvSpPr/>
            <p:nvPr/>
          </p:nvSpPr>
          <p:spPr>
            <a:xfrm>
              <a:off x="4880344" y="576536"/>
              <a:ext cx="6060557" cy="912805"/>
            </a:xfrm>
            <a:prstGeom prst="parallelogram">
              <a:avLst/>
            </a:prstGeom>
            <a:solidFill>
              <a:schemeClr val="accent6">
                <a:lumMod val="7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94" name="Isosceles Triangle 93"/>
            <p:cNvSpPr/>
            <p:nvPr/>
          </p:nvSpPr>
          <p:spPr>
            <a:xfrm rot="5400000">
              <a:off x="5002182" y="-329095"/>
              <a:ext cx="835283" cy="1749686"/>
            </a:xfrm>
            <a:prstGeom prst="triangle">
              <a:avLst>
                <a:gd name="adj" fmla="val 51149"/>
              </a:avLst>
            </a:prstGeom>
            <a:solidFill>
              <a:schemeClr val="accent6">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ound Diagonal Corner Rectangle 94"/>
            <p:cNvSpPr/>
            <p:nvPr/>
          </p:nvSpPr>
          <p:spPr>
            <a:xfrm flipH="1">
              <a:off x="4800598" y="362755"/>
              <a:ext cx="169281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WCS Utilities</a:t>
              </a:r>
            </a:p>
          </p:txBody>
        </p:sp>
        <p:sp>
          <p:nvSpPr>
            <p:cNvPr id="96" name="TextBox 95"/>
            <p:cNvSpPr txBox="1"/>
            <p:nvPr/>
          </p:nvSpPr>
          <p:spPr>
            <a:xfrm>
              <a:off x="5292724" y="830754"/>
              <a:ext cx="5521078" cy="461665"/>
            </a:xfrm>
            <a:prstGeom prst="rect">
              <a:avLst/>
            </a:prstGeom>
            <a:noFill/>
          </p:spPr>
          <p:txBody>
            <a:bodyPr wrap="square" rtlCol="0">
              <a:spAutoFit/>
            </a:bodyPr>
            <a:lstStyle/>
            <a:p>
              <a:r>
                <a:rPr lang="en-US" sz="1200" dirty="0">
                  <a:solidFill>
                    <a:schemeClr val="bg1"/>
                  </a:solidFill>
                  <a:latin typeface="Helvetica" pitchFamily="34" charset="0"/>
                  <a:cs typeface="Helvetica" pitchFamily="34" charset="0"/>
                </a:rPr>
                <a:t>Even though we won't be using it much as developers, these utilities are a huge help in maintaining and modifying the contents and other features of the E-commerce website.</a:t>
              </a:r>
            </a:p>
          </p:txBody>
        </p:sp>
      </p:grpSp>
      <p:grpSp>
        <p:nvGrpSpPr>
          <p:cNvPr id="18" name="Group 17"/>
          <p:cNvGrpSpPr/>
          <p:nvPr/>
        </p:nvGrpSpPr>
        <p:grpSpPr>
          <a:xfrm>
            <a:off x="4544050" y="4311235"/>
            <a:ext cx="7268722" cy="1361235"/>
            <a:chOff x="4544981" y="128106"/>
            <a:chExt cx="6395920" cy="1361235"/>
          </a:xfrm>
        </p:grpSpPr>
        <p:sp>
          <p:nvSpPr>
            <p:cNvPr id="19" name="Parallelogram 18"/>
            <p:cNvSpPr/>
            <p:nvPr/>
          </p:nvSpPr>
          <p:spPr>
            <a:xfrm>
              <a:off x="4880344" y="576536"/>
              <a:ext cx="6060557" cy="912805"/>
            </a:xfrm>
            <a:prstGeom prst="parallelogram">
              <a:avLst/>
            </a:prstGeom>
            <a:solidFill>
              <a:srgbClr val="0070C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latin typeface="Helvetica" pitchFamily="34" charset="0"/>
                <a:cs typeface="Helvetica" pitchFamily="34" charset="0"/>
              </a:endParaRPr>
            </a:p>
          </p:txBody>
        </p:sp>
        <p:sp>
          <p:nvSpPr>
            <p:cNvPr id="20" name="Isosceles Triangle 19"/>
            <p:cNvSpPr/>
            <p:nvPr/>
          </p:nvSpPr>
          <p:spPr>
            <a:xfrm rot="5400000">
              <a:off x="5002182" y="-329095"/>
              <a:ext cx="835283" cy="1749686"/>
            </a:xfrm>
            <a:prstGeom prst="triangle">
              <a:avLst>
                <a:gd name="adj" fmla="val 51149"/>
              </a:avLst>
            </a:prstGeom>
            <a:solidFill>
              <a:srgbClr val="00518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 Diagonal Corner Rectangle 20"/>
            <p:cNvSpPr/>
            <p:nvPr/>
          </p:nvSpPr>
          <p:spPr>
            <a:xfrm flipH="1">
              <a:off x="4800596" y="362755"/>
              <a:ext cx="2903574"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Introduction to E-Commerce</a:t>
              </a:r>
            </a:p>
          </p:txBody>
        </p:sp>
        <p:sp>
          <p:nvSpPr>
            <p:cNvPr id="22" name="TextBox 21"/>
            <p:cNvSpPr txBox="1"/>
            <p:nvPr/>
          </p:nvSpPr>
          <p:spPr>
            <a:xfrm>
              <a:off x="5292724" y="830754"/>
              <a:ext cx="5521078" cy="461665"/>
            </a:xfrm>
            <a:prstGeom prst="rect">
              <a:avLst/>
            </a:prstGeom>
            <a:noFill/>
          </p:spPr>
          <p:txBody>
            <a:bodyPr wrap="square" rtlCol="0">
              <a:spAutoFit/>
            </a:bodyPr>
            <a:lstStyle/>
            <a:p>
              <a:r>
                <a:rPr lang="en-US" sz="1200" dirty="0">
                  <a:solidFill>
                    <a:schemeClr val="bg1"/>
                  </a:solidFill>
                  <a:latin typeface="Helvetica" pitchFamily="34" charset="0"/>
                  <a:cs typeface="Helvetica" pitchFamily="34" charset="0"/>
                </a:rPr>
                <a:t>Since I don’t have any experience in e-commerce, this training helped me to be familiar with the concepts and principles in e-commerce.</a:t>
              </a:r>
            </a:p>
          </p:txBody>
        </p:sp>
      </p:grpSp>
    </p:spTree>
    <p:extLst>
      <p:ext uri="{BB962C8B-B14F-4D97-AF65-F5344CB8AC3E}">
        <p14:creationId xmlns:p14="http://schemas.microsoft.com/office/powerpoint/2010/main" val="2840842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724107" y="4699878"/>
            <a:ext cx="3322076" cy="1547380"/>
            <a:chOff x="816429" y="1874000"/>
            <a:chExt cx="3322076" cy="1547380"/>
          </a:xfrm>
        </p:grpSpPr>
        <p:sp>
          <p:nvSpPr>
            <p:cNvPr id="30" name="Rounded Rectangle 29"/>
            <p:cNvSpPr/>
            <p:nvPr/>
          </p:nvSpPr>
          <p:spPr>
            <a:xfrm>
              <a:off x="816429" y="2028466"/>
              <a:ext cx="3322076" cy="1339361"/>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31" name="Rectangle 30"/>
            <p:cNvSpPr/>
            <p:nvPr/>
          </p:nvSpPr>
          <p:spPr>
            <a:xfrm>
              <a:off x="1069521" y="2624817"/>
              <a:ext cx="702129" cy="796563"/>
            </a:xfrm>
            <a:prstGeom prst="rect">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2" name="Rectangle 31"/>
            <p:cNvSpPr/>
            <p:nvPr/>
          </p:nvSpPr>
          <p:spPr>
            <a:xfrm>
              <a:off x="1069521" y="1877785"/>
              <a:ext cx="702129" cy="376577"/>
            </a:xfrm>
            <a:prstGeom prst="rect">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3" name="Rectangle 32"/>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4"/>
                  </a:solidFill>
                </a:rPr>
                <a:t>04</a:t>
              </a:r>
            </a:p>
          </p:txBody>
        </p:sp>
        <p:sp>
          <p:nvSpPr>
            <p:cNvPr id="34" name="Rectangle 33"/>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35" name="Rectangle 34"/>
            <p:cNvSpPr/>
            <p:nvPr/>
          </p:nvSpPr>
          <p:spPr>
            <a:xfrm>
              <a:off x="1754071" y="2209319"/>
              <a:ext cx="2366854" cy="954107"/>
            </a:xfrm>
            <a:prstGeom prst="rect">
              <a:avLst/>
            </a:prstGeom>
            <a:noFill/>
          </p:spPr>
          <p:txBody>
            <a:bodyPr wrap="square" lIns="91440" tIns="45720" rIns="91440" bIns="45720">
              <a:spAutoFit/>
            </a:bodyPr>
            <a:lstStyle/>
            <a:p>
              <a:pPr algn="ctr"/>
              <a:r>
                <a:rPr lang="en-US" sz="1400" dirty="0">
                  <a:ln w="18000">
                    <a:noFill/>
                    <a:prstDash val="solid"/>
                    <a:miter lim="800000"/>
                  </a:ln>
                  <a:solidFill>
                    <a:schemeClr val="accent4"/>
                  </a:solidFill>
                </a:rPr>
                <a:t>Select the product with </a:t>
              </a:r>
              <a:r>
                <a:rPr lang="en-US" sz="1400" b="1" dirty="0">
                  <a:ln w="18000">
                    <a:noFill/>
                    <a:prstDash val="solid"/>
                    <a:miter lim="800000"/>
                  </a:ln>
                  <a:solidFill>
                    <a:schemeClr val="accent4"/>
                  </a:solidFill>
                </a:rPr>
                <a:t>extended attribute  </a:t>
              </a:r>
              <a:r>
                <a:rPr lang="en-US" sz="1400" dirty="0">
                  <a:ln w="18000">
                    <a:noFill/>
                    <a:prstDash val="solid"/>
                    <a:miter lim="800000"/>
                  </a:ln>
                  <a:solidFill>
                    <a:schemeClr val="accent4"/>
                  </a:solidFill>
                </a:rPr>
                <a:t>to be directed to its </a:t>
              </a:r>
              <a:r>
                <a:rPr lang="en-US" sz="1400" b="1" dirty="0">
                  <a:ln w="18000">
                    <a:noFill/>
                    <a:prstDash val="solid"/>
                    <a:miter lim="800000"/>
                  </a:ln>
                  <a:solidFill>
                    <a:schemeClr val="accent4"/>
                  </a:solidFill>
                </a:rPr>
                <a:t>PDP</a:t>
              </a:r>
              <a:r>
                <a:rPr lang="en-US" sz="1400" dirty="0">
                  <a:ln w="18000">
                    <a:noFill/>
                    <a:prstDash val="solid"/>
                    <a:miter lim="800000"/>
                  </a:ln>
                  <a:solidFill>
                    <a:schemeClr val="accent4"/>
                  </a:solidFill>
                </a:rPr>
                <a:t> and add this product to your basket</a:t>
              </a:r>
              <a:endParaRPr lang="en-US" sz="1400" cap="none" spc="0" dirty="0">
                <a:ln w="18000">
                  <a:noFill/>
                  <a:prstDash val="solid"/>
                  <a:miter lim="800000"/>
                </a:ln>
                <a:solidFill>
                  <a:schemeClr val="accent4"/>
                </a:solidFill>
              </a:endParaRPr>
            </a:p>
          </p:txBody>
        </p:sp>
      </p:grpSp>
      <p:grpSp>
        <p:nvGrpSpPr>
          <p:cNvPr id="55" name="Group 54"/>
          <p:cNvGrpSpPr/>
          <p:nvPr/>
        </p:nvGrpSpPr>
        <p:grpSpPr>
          <a:xfrm>
            <a:off x="727984" y="2331192"/>
            <a:ext cx="3554092" cy="1547380"/>
            <a:chOff x="727984" y="1835892"/>
            <a:chExt cx="3554092" cy="1547380"/>
          </a:xfrm>
        </p:grpSpPr>
        <p:grpSp>
          <p:nvGrpSpPr>
            <p:cNvPr id="12" name="Group 11"/>
            <p:cNvGrpSpPr/>
            <p:nvPr/>
          </p:nvGrpSpPr>
          <p:grpSpPr>
            <a:xfrm>
              <a:off x="727984" y="1835892"/>
              <a:ext cx="3554092" cy="1547380"/>
              <a:chOff x="816429" y="1874000"/>
              <a:chExt cx="3554092" cy="1547380"/>
            </a:xfrm>
          </p:grpSpPr>
          <p:sp>
            <p:nvSpPr>
              <p:cNvPr id="3" name="Rounded Rectangle 2"/>
              <p:cNvSpPr/>
              <p:nvPr/>
            </p:nvSpPr>
            <p:spPr>
              <a:xfrm>
                <a:off x="816429" y="2028466"/>
                <a:ext cx="3322076" cy="1339361"/>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Rectangle 3"/>
              <p:cNvSpPr/>
              <p:nvPr/>
            </p:nvSpPr>
            <p:spPr>
              <a:xfrm>
                <a:off x="1069521" y="2624817"/>
                <a:ext cx="702129" cy="796563"/>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Rectangle 4"/>
              <p:cNvSpPr/>
              <p:nvPr/>
            </p:nvSpPr>
            <p:spPr>
              <a:xfrm>
                <a:off x="1069521" y="1877785"/>
                <a:ext cx="702129" cy="37657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Rectangle 5"/>
              <p:cNvSpPr/>
              <p:nvPr/>
            </p:nvSpPr>
            <p:spPr>
              <a:xfrm>
                <a:off x="1145509" y="2163153"/>
                <a:ext cx="550152"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2"/>
                    </a:solidFill>
                  </a:rPr>
                  <a:t>01</a:t>
                </a:r>
              </a:p>
            </p:txBody>
          </p:sp>
          <p:sp>
            <p:nvSpPr>
              <p:cNvPr id="7" name="Rectangle 6"/>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8" name="Rectangle 7"/>
              <p:cNvSpPr/>
              <p:nvPr/>
            </p:nvSpPr>
            <p:spPr>
              <a:xfrm>
                <a:off x="1768291" y="2147913"/>
                <a:ext cx="2366854" cy="738664"/>
              </a:xfrm>
              <a:prstGeom prst="rect">
                <a:avLst/>
              </a:prstGeom>
              <a:noFill/>
            </p:spPr>
            <p:txBody>
              <a:bodyPr wrap="square" lIns="91440" tIns="45720" rIns="91440" bIns="45720">
                <a:spAutoFit/>
              </a:bodyPr>
              <a:lstStyle/>
              <a:p>
                <a:pPr algn="ctr"/>
                <a:r>
                  <a:rPr lang="en-US" sz="1400" cap="none" spc="0" dirty="0">
                    <a:ln w="18000">
                      <a:noFill/>
                      <a:prstDash val="solid"/>
                      <a:miter lim="800000"/>
                    </a:ln>
                    <a:solidFill>
                      <a:schemeClr val="accent2"/>
                    </a:solidFill>
                  </a:rPr>
                  <a:t>Add data into CATENTRY table field 3 (</a:t>
                </a:r>
                <a:r>
                  <a:rPr lang="en-US" sz="1400" b="1" dirty="0">
                    <a:ln w="18000">
                      <a:noFill/>
                      <a:prstDash val="solid"/>
                      <a:miter lim="800000"/>
                    </a:ln>
                    <a:solidFill>
                      <a:schemeClr val="accent2"/>
                    </a:solidFill>
                  </a:rPr>
                  <a:t>Product Ranking</a:t>
                </a:r>
                <a:r>
                  <a:rPr lang="en-US" sz="1400" cap="none" spc="0" dirty="0">
                    <a:ln w="18000">
                      <a:noFill/>
                      <a:prstDash val="solid"/>
                      <a:miter lim="800000"/>
                    </a:ln>
                    <a:solidFill>
                      <a:schemeClr val="accent2"/>
                    </a:solidFill>
                  </a:rPr>
                  <a:t>) &amp; field 4 (</a:t>
                </a:r>
                <a:r>
                  <a:rPr lang="en-US" sz="1400" b="1" dirty="0">
                    <a:ln w="18000">
                      <a:noFill/>
                      <a:prstDash val="solid"/>
                      <a:miter lim="800000"/>
                    </a:ln>
                    <a:solidFill>
                      <a:schemeClr val="accent2"/>
                    </a:solidFill>
                  </a:rPr>
                  <a:t>Rating Company</a:t>
                </a:r>
                <a:r>
                  <a:rPr lang="en-US" sz="1400" cap="none" spc="0" dirty="0">
                    <a:ln w="18000">
                      <a:noFill/>
                      <a:prstDash val="solid"/>
                      <a:miter lim="800000"/>
                    </a:ln>
                    <a:solidFill>
                      <a:schemeClr val="accent2"/>
                    </a:solidFill>
                  </a:rPr>
                  <a:t>)</a:t>
                </a:r>
              </a:p>
            </p:txBody>
          </p:sp>
          <p:sp>
            <p:nvSpPr>
              <p:cNvPr id="10" name="Rectangle 9"/>
              <p:cNvSpPr/>
              <p:nvPr/>
            </p:nvSpPr>
            <p:spPr>
              <a:xfrm>
                <a:off x="1798771" y="2967718"/>
                <a:ext cx="2571750" cy="276999"/>
              </a:xfrm>
              <a:prstGeom prst="rect">
                <a:avLst/>
              </a:prstGeom>
              <a:noFill/>
            </p:spPr>
            <p:txBody>
              <a:bodyPr wrap="square" lIns="91440" tIns="45720" rIns="91440" bIns="45720">
                <a:spAutoFit/>
              </a:bodyPr>
              <a:lstStyle/>
              <a:p>
                <a:r>
                  <a:rPr lang="en-US" sz="1200" i="1" cap="none" spc="0" dirty="0">
                    <a:ln w="18000">
                      <a:noFill/>
                      <a:prstDash val="solid"/>
                      <a:miter lim="800000"/>
                    </a:ln>
                    <a:solidFill>
                      <a:schemeClr val="accent2"/>
                    </a:solidFill>
                  </a:rPr>
                  <a:t>Table involved: CATENTRY</a:t>
                </a:r>
                <a:endParaRPr lang="en-US" sz="1200" b="1" i="1" cap="none" spc="0" dirty="0">
                  <a:ln w="18000">
                    <a:noFill/>
                    <a:prstDash val="solid"/>
                    <a:miter lim="800000"/>
                  </a:ln>
                  <a:solidFill>
                    <a:schemeClr val="accent2"/>
                  </a:solidFill>
                </a:endParaRPr>
              </a:p>
            </p:txBody>
          </p:sp>
        </p:grpSp>
        <p:cxnSp>
          <p:nvCxnSpPr>
            <p:cNvPr id="54" name="Straight Connector 53"/>
            <p:cNvCxnSpPr/>
            <p:nvPr/>
          </p:nvCxnSpPr>
          <p:spPr>
            <a:xfrm>
              <a:off x="1898650" y="2848469"/>
              <a:ext cx="193675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60" name="Group 59"/>
          <p:cNvGrpSpPr/>
          <p:nvPr/>
        </p:nvGrpSpPr>
        <p:grpSpPr>
          <a:xfrm>
            <a:off x="4282076" y="2331192"/>
            <a:ext cx="3554092" cy="1547380"/>
            <a:chOff x="4282076" y="1835892"/>
            <a:chExt cx="3554092" cy="1547380"/>
          </a:xfrm>
        </p:grpSpPr>
        <p:grpSp>
          <p:nvGrpSpPr>
            <p:cNvPr id="13" name="Group 12"/>
            <p:cNvGrpSpPr/>
            <p:nvPr/>
          </p:nvGrpSpPr>
          <p:grpSpPr>
            <a:xfrm>
              <a:off x="4282076" y="1835892"/>
              <a:ext cx="3554092" cy="1547380"/>
              <a:chOff x="816429" y="1874000"/>
              <a:chExt cx="3554092" cy="1547380"/>
            </a:xfrm>
          </p:grpSpPr>
          <p:sp>
            <p:nvSpPr>
              <p:cNvPr id="14" name="Rounded Rectangle 13"/>
              <p:cNvSpPr/>
              <p:nvPr/>
            </p:nvSpPr>
            <p:spPr>
              <a:xfrm>
                <a:off x="816429" y="2028466"/>
                <a:ext cx="3322076" cy="1339361"/>
              </a:xfrm>
              <a:prstGeom prst="roundRect">
                <a:avLst/>
              </a:prstGeom>
              <a:ln>
                <a:solidFill>
                  <a:schemeClr val="accent6"/>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Rectangle 14"/>
              <p:cNvSpPr/>
              <p:nvPr/>
            </p:nvSpPr>
            <p:spPr>
              <a:xfrm>
                <a:off x="1069521" y="2624817"/>
                <a:ext cx="702129" cy="796563"/>
              </a:xfrm>
              <a:prstGeom prst="rect">
                <a:avLst/>
              </a:prstGeom>
              <a:solidFill>
                <a:schemeClr val="accent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1069521" y="1877785"/>
                <a:ext cx="702129" cy="376577"/>
              </a:xfrm>
              <a:prstGeom prst="rect">
                <a:avLst/>
              </a:prstGeom>
              <a:solidFill>
                <a:schemeClr val="accent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16"/>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6"/>
                    </a:solidFill>
                  </a:rPr>
                  <a:t>02</a:t>
                </a:r>
              </a:p>
            </p:txBody>
          </p:sp>
          <p:sp>
            <p:nvSpPr>
              <p:cNvPr id="18" name="Rectangle 17"/>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19" name="Rectangle 18"/>
              <p:cNvSpPr/>
              <p:nvPr/>
            </p:nvSpPr>
            <p:spPr>
              <a:xfrm>
                <a:off x="1768291" y="2147913"/>
                <a:ext cx="2366854" cy="738664"/>
              </a:xfrm>
              <a:prstGeom prst="rect">
                <a:avLst/>
              </a:prstGeom>
              <a:noFill/>
            </p:spPr>
            <p:txBody>
              <a:bodyPr wrap="square" lIns="91440" tIns="45720" rIns="91440" bIns="45720">
                <a:spAutoFit/>
              </a:bodyPr>
              <a:lstStyle/>
              <a:p>
                <a:pPr algn="ctr"/>
                <a:r>
                  <a:rPr lang="en-US" sz="1400" cap="none" spc="0" dirty="0">
                    <a:ln w="18000">
                      <a:noFill/>
                      <a:prstDash val="solid"/>
                      <a:miter lim="800000"/>
                    </a:ln>
                    <a:solidFill>
                      <a:schemeClr val="accent6"/>
                    </a:solidFill>
                  </a:rPr>
                  <a:t>Add these two fields to </a:t>
                </a:r>
                <a:r>
                  <a:rPr lang="en-US" sz="1400" b="1" cap="none" spc="0" dirty="0">
                    <a:ln w="18000">
                      <a:noFill/>
                      <a:prstDash val="solid"/>
                      <a:miter lim="800000"/>
                    </a:ln>
                    <a:solidFill>
                      <a:schemeClr val="accent6"/>
                    </a:solidFill>
                  </a:rPr>
                  <a:t>Solr Index</a:t>
                </a:r>
                <a:r>
                  <a:rPr lang="en-US" sz="1400" cap="none" spc="0" dirty="0">
                    <a:ln w="18000">
                      <a:noFill/>
                      <a:prstDash val="solid"/>
                      <a:miter lim="800000"/>
                    </a:ln>
                    <a:solidFill>
                      <a:schemeClr val="accent6"/>
                    </a:solidFill>
                  </a:rPr>
                  <a:t> then display the information on PDP.</a:t>
                </a:r>
              </a:p>
            </p:txBody>
          </p:sp>
          <p:sp>
            <p:nvSpPr>
              <p:cNvPr id="20" name="Rectangle 19"/>
              <p:cNvSpPr/>
              <p:nvPr/>
            </p:nvSpPr>
            <p:spPr>
              <a:xfrm>
                <a:off x="1798771" y="2967718"/>
                <a:ext cx="2571750" cy="400110"/>
              </a:xfrm>
              <a:prstGeom prst="rect">
                <a:avLst/>
              </a:prstGeom>
              <a:noFill/>
            </p:spPr>
            <p:txBody>
              <a:bodyPr wrap="square" lIns="91440" tIns="45720" rIns="91440" bIns="45720">
                <a:spAutoFit/>
              </a:bodyPr>
              <a:lstStyle/>
              <a:p>
                <a:r>
                  <a:rPr lang="en-US" sz="1000" i="1" cap="none" spc="0" dirty="0">
                    <a:ln w="18000">
                      <a:noFill/>
                      <a:prstDash val="solid"/>
                      <a:miter lim="800000"/>
                    </a:ln>
                    <a:solidFill>
                      <a:schemeClr val="accent6"/>
                    </a:solidFill>
                  </a:rPr>
                  <a:t>Solr Index extension &amp; Product ranking customization</a:t>
                </a:r>
                <a:endParaRPr lang="en-US" sz="1000" b="1" i="1" cap="none" spc="0" dirty="0">
                  <a:ln w="18000">
                    <a:noFill/>
                    <a:prstDash val="solid"/>
                    <a:miter lim="800000"/>
                  </a:ln>
                  <a:solidFill>
                    <a:schemeClr val="accent6"/>
                  </a:solidFill>
                </a:endParaRPr>
              </a:p>
            </p:txBody>
          </p:sp>
        </p:grpSp>
        <p:cxnSp>
          <p:nvCxnSpPr>
            <p:cNvPr id="56" name="Straight Connector 55"/>
            <p:cNvCxnSpPr/>
            <p:nvPr/>
          </p:nvCxnSpPr>
          <p:spPr>
            <a:xfrm>
              <a:off x="5448990" y="2852138"/>
              <a:ext cx="193675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a:off x="7836168" y="2331192"/>
            <a:ext cx="3554092" cy="1547380"/>
            <a:chOff x="7836168" y="1835892"/>
            <a:chExt cx="3554092" cy="1547380"/>
          </a:xfrm>
        </p:grpSpPr>
        <p:grpSp>
          <p:nvGrpSpPr>
            <p:cNvPr id="21" name="Group 20"/>
            <p:cNvGrpSpPr/>
            <p:nvPr/>
          </p:nvGrpSpPr>
          <p:grpSpPr>
            <a:xfrm>
              <a:off x="7836168" y="1835892"/>
              <a:ext cx="3554092" cy="1547380"/>
              <a:chOff x="816429" y="1874000"/>
              <a:chExt cx="3554092" cy="1547380"/>
            </a:xfrm>
          </p:grpSpPr>
          <p:sp>
            <p:nvSpPr>
              <p:cNvPr id="22" name="Rounded Rectangle 21"/>
              <p:cNvSpPr/>
              <p:nvPr/>
            </p:nvSpPr>
            <p:spPr>
              <a:xfrm>
                <a:off x="816429" y="2028466"/>
                <a:ext cx="3322076" cy="1339361"/>
              </a:xfrm>
              <a:prstGeom prst="roundRect">
                <a:avLst/>
              </a:prstGeom>
              <a:ln>
                <a:solidFill>
                  <a:schemeClr val="accent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 name="Rectangle 22"/>
              <p:cNvSpPr/>
              <p:nvPr/>
            </p:nvSpPr>
            <p:spPr>
              <a:xfrm>
                <a:off x="1069521" y="2624817"/>
                <a:ext cx="702129" cy="796563"/>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4" name="Rectangle 23"/>
              <p:cNvSpPr/>
              <p:nvPr/>
            </p:nvSpPr>
            <p:spPr>
              <a:xfrm>
                <a:off x="1069521" y="1877785"/>
                <a:ext cx="702129" cy="37657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5" name="Rectangle 24"/>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1"/>
                    </a:solidFill>
                  </a:rPr>
                  <a:t>03</a:t>
                </a:r>
              </a:p>
            </p:txBody>
          </p:sp>
          <p:sp>
            <p:nvSpPr>
              <p:cNvPr id="26" name="Rectangle 25"/>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27" name="Rectangle 26"/>
              <p:cNvSpPr/>
              <p:nvPr/>
            </p:nvSpPr>
            <p:spPr>
              <a:xfrm>
                <a:off x="1768291" y="2052663"/>
                <a:ext cx="2366854" cy="954107"/>
              </a:xfrm>
              <a:prstGeom prst="rect">
                <a:avLst/>
              </a:prstGeom>
              <a:noFill/>
            </p:spPr>
            <p:txBody>
              <a:bodyPr wrap="square" lIns="91440" tIns="45720" rIns="91440" bIns="45720">
                <a:spAutoFit/>
              </a:bodyPr>
              <a:lstStyle/>
              <a:p>
                <a:pPr algn="ctr"/>
                <a:r>
                  <a:rPr lang="en-US" sz="1400" cap="none" spc="0" dirty="0">
                    <a:ln w="18000">
                      <a:noFill/>
                      <a:prstDash val="solid"/>
                      <a:miter lim="800000"/>
                    </a:ln>
                    <a:solidFill>
                      <a:schemeClr val="accent1"/>
                    </a:solidFill>
                  </a:rPr>
                  <a:t>Add one attribute “</a:t>
                </a:r>
                <a:r>
                  <a:rPr lang="en-US" sz="1400" b="1" cap="none" spc="0" dirty="0">
                    <a:ln w="18000">
                      <a:noFill/>
                      <a:prstDash val="solid"/>
                      <a:miter lim="800000"/>
                    </a:ln>
                    <a:solidFill>
                      <a:schemeClr val="accent1"/>
                    </a:solidFill>
                  </a:rPr>
                  <a:t>isGiftWra</a:t>
                </a:r>
                <a:r>
                  <a:rPr lang="en-US" sz="1400" b="1" dirty="0">
                    <a:ln w="18000">
                      <a:noFill/>
                      <a:prstDash val="solid"/>
                      <a:miter lim="800000"/>
                    </a:ln>
                    <a:solidFill>
                      <a:schemeClr val="accent1"/>
                    </a:solidFill>
                  </a:rPr>
                  <a:t>ppable</a:t>
                </a:r>
                <a:r>
                  <a:rPr lang="en-US" sz="1400" dirty="0">
                    <a:ln w="18000">
                      <a:noFill/>
                      <a:prstDash val="solid"/>
                      <a:miter lim="800000"/>
                    </a:ln>
                    <a:solidFill>
                      <a:schemeClr val="accent1"/>
                    </a:solidFill>
                  </a:rPr>
                  <a:t>”</a:t>
                </a:r>
                <a:r>
                  <a:rPr lang="en-US" sz="1400" cap="none" spc="0" dirty="0">
                    <a:ln w="18000">
                      <a:noFill/>
                      <a:prstDash val="solid"/>
                      <a:miter lim="800000"/>
                    </a:ln>
                    <a:solidFill>
                      <a:schemeClr val="accent1"/>
                    </a:solidFill>
                  </a:rPr>
                  <a:t> to a specific product using </a:t>
                </a:r>
                <a:r>
                  <a:rPr lang="en-US" sz="1400" b="1" cap="none" spc="0" dirty="0">
                    <a:ln w="18000">
                      <a:noFill/>
                      <a:prstDash val="solid"/>
                      <a:miter lim="800000"/>
                    </a:ln>
                    <a:solidFill>
                      <a:schemeClr val="accent1"/>
                    </a:solidFill>
                  </a:rPr>
                  <a:t>dataload</a:t>
                </a:r>
                <a:r>
                  <a:rPr lang="en-US" sz="1400" cap="none" spc="0" dirty="0">
                    <a:ln w="18000">
                      <a:noFill/>
                      <a:prstDash val="solid"/>
                      <a:miter lim="800000"/>
                    </a:ln>
                    <a:solidFill>
                      <a:schemeClr val="accent1"/>
                    </a:solidFill>
                  </a:rPr>
                  <a:t>.</a:t>
                </a:r>
              </a:p>
            </p:txBody>
          </p:sp>
          <p:sp>
            <p:nvSpPr>
              <p:cNvPr id="28" name="Rectangle 27"/>
              <p:cNvSpPr/>
              <p:nvPr/>
            </p:nvSpPr>
            <p:spPr>
              <a:xfrm>
                <a:off x="1798771" y="2967718"/>
                <a:ext cx="2571750" cy="400110"/>
              </a:xfrm>
              <a:prstGeom prst="rect">
                <a:avLst/>
              </a:prstGeom>
              <a:noFill/>
            </p:spPr>
            <p:txBody>
              <a:bodyPr wrap="square" lIns="91440" tIns="45720" rIns="91440" bIns="45720">
                <a:spAutoFit/>
              </a:bodyPr>
              <a:lstStyle/>
              <a:p>
                <a:r>
                  <a:rPr lang="en-US" sz="1000" i="1" cap="none" spc="0" dirty="0">
                    <a:ln w="18000">
                      <a:noFill/>
                      <a:prstDash val="solid"/>
                      <a:miter lim="800000"/>
                    </a:ln>
                    <a:solidFill>
                      <a:schemeClr val="accent1"/>
                    </a:solidFill>
                  </a:rPr>
                  <a:t>Tables involved: ATTR, ATTRVAL, ATTRVALDESC, ATTRDESC,CATENTRYATTR</a:t>
                </a:r>
                <a:endParaRPr lang="en-US" sz="1000" b="1" i="1" cap="none" spc="0" dirty="0">
                  <a:ln w="18000">
                    <a:noFill/>
                    <a:prstDash val="solid"/>
                    <a:miter lim="800000"/>
                  </a:ln>
                  <a:solidFill>
                    <a:schemeClr val="accent1"/>
                  </a:solidFill>
                </a:endParaRPr>
              </a:p>
            </p:txBody>
          </p:sp>
        </p:grpSp>
        <p:cxnSp>
          <p:nvCxnSpPr>
            <p:cNvPr id="57" name="Straight Connector 56"/>
            <p:cNvCxnSpPr/>
            <p:nvPr/>
          </p:nvCxnSpPr>
          <p:spPr>
            <a:xfrm>
              <a:off x="9055100" y="2926929"/>
              <a:ext cx="19367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3" name="Group 62"/>
          <p:cNvGrpSpPr/>
          <p:nvPr/>
        </p:nvGrpSpPr>
        <p:grpSpPr>
          <a:xfrm>
            <a:off x="7832291" y="4699878"/>
            <a:ext cx="3554092" cy="1547380"/>
            <a:chOff x="7832291" y="4204578"/>
            <a:chExt cx="3554092" cy="1547380"/>
          </a:xfrm>
        </p:grpSpPr>
        <p:grpSp>
          <p:nvGrpSpPr>
            <p:cNvPr id="45" name="Group 44"/>
            <p:cNvGrpSpPr/>
            <p:nvPr/>
          </p:nvGrpSpPr>
          <p:grpSpPr>
            <a:xfrm>
              <a:off x="7832291" y="4204578"/>
              <a:ext cx="3554092" cy="1547380"/>
              <a:chOff x="816429" y="1874000"/>
              <a:chExt cx="3554092" cy="1547380"/>
            </a:xfrm>
          </p:grpSpPr>
          <p:sp>
            <p:nvSpPr>
              <p:cNvPr id="46" name="Rounded Rectangle 45"/>
              <p:cNvSpPr/>
              <p:nvPr/>
            </p:nvSpPr>
            <p:spPr>
              <a:xfrm>
                <a:off x="816429" y="2028466"/>
                <a:ext cx="3322076" cy="1339361"/>
              </a:xfrm>
              <a:prstGeom prst="roundRect">
                <a:avLst/>
              </a:prstGeom>
              <a:ln>
                <a:solidFill>
                  <a:srgbClr val="7030A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7" name="Rectangle 46"/>
              <p:cNvSpPr/>
              <p:nvPr/>
            </p:nvSpPr>
            <p:spPr>
              <a:xfrm>
                <a:off x="1069521" y="2624817"/>
                <a:ext cx="702129" cy="796563"/>
              </a:xfrm>
              <a:prstGeom prst="rect">
                <a:avLst/>
              </a:prstGeom>
              <a:solidFill>
                <a:srgbClr val="7030A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8" name="Rectangle 47"/>
              <p:cNvSpPr/>
              <p:nvPr/>
            </p:nvSpPr>
            <p:spPr>
              <a:xfrm>
                <a:off x="1069521" y="1877785"/>
                <a:ext cx="702129" cy="376577"/>
              </a:xfrm>
              <a:prstGeom prst="rect">
                <a:avLst/>
              </a:prstGeom>
              <a:solidFill>
                <a:srgbClr val="7030A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9" name="Rectangle 48"/>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rgbClr val="7030A0"/>
                    </a:solidFill>
                  </a:rPr>
                  <a:t>06</a:t>
                </a:r>
              </a:p>
            </p:txBody>
          </p:sp>
          <p:sp>
            <p:nvSpPr>
              <p:cNvPr id="50" name="Rectangle 49"/>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51" name="Rectangle 50"/>
              <p:cNvSpPr/>
              <p:nvPr/>
            </p:nvSpPr>
            <p:spPr>
              <a:xfrm>
                <a:off x="1768291" y="2052663"/>
                <a:ext cx="2366854" cy="954107"/>
              </a:xfrm>
              <a:prstGeom prst="rect">
                <a:avLst/>
              </a:prstGeom>
              <a:noFill/>
            </p:spPr>
            <p:txBody>
              <a:bodyPr wrap="square" lIns="91440" tIns="45720" rIns="91440" bIns="45720">
                <a:spAutoFit/>
              </a:bodyPr>
              <a:lstStyle/>
              <a:p>
                <a:pPr algn="ctr"/>
                <a:r>
                  <a:rPr lang="en-US" sz="1400" b="1" cap="none" spc="0" dirty="0">
                    <a:ln w="18000">
                      <a:noFill/>
                      <a:prstDash val="solid"/>
                      <a:miter lim="800000"/>
                    </a:ln>
                    <a:solidFill>
                      <a:srgbClr val="7030A0"/>
                    </a:solidFill>
                  </a:rPr>
                  <a:t>Display</a:t>
                </a:r>
                <a:r>
                  <a:rPr lang="en-US" sz="1400" cap="none" spc="0" dirty="0">
                    <a:ln w="18000">
                      <a:noFill/>
                      <a:prstDash val="solid"/>
                      <a:miter lim="800000"/>
                    </a:ln>
                    <a:solidFill>
                      <a:srgbClr val="7030A0"/>
                    </a:solidFill>
                  </a:rPr>
                  <a:t> the gift wrap service details together with other </a:t>
                </a:r>
                <a:r>
                  <a:rPr lang="en-US" sz="1400" b="1" cap="none" spc="0" dirty="0">
                    <a:ln w="18000">
                      <a:noFill/>
                      <a:prstDash val="solid"/>
                      <a:miter lim="800000"/>
                    </a:ln>
                    <a:solidFill>
                      <a:srgbClr val="7030A0"/>
                    </a:solidFill>
                  </a:rPr>
                  <a:t>product attributes</a:t>
                </a:r>
                <a:r>
                  <a:rPr lang="en-US" sz="1400" cap="none" spc="0" dirty="0">
                    <a:ln w="18000">
                      <a:noFill/>
                      <a:prstDash val="solid"/>
                      <a:miter lim="800000"/>
                    </a:ln>
                    <a:solidFill>
                      <a:srgbClr val="7030A0"/>
                    </a:solidFill>
                  </a:rPr>
                  <a:t> if the customer availed it. </a:t>
                </a:r>
              </a:p>
            </p:txBody>
          </p:sp>
          <p:sp>
            <p:nvSpPr>
              <p:cNvPr id="52" name="Rectangle 51"/>
              <p:cNvSpPr/>
              <p:nvPr/>
            </p:nvSpPr>
            <p:spPr>
              <a:xfrm>
                <a:off x="1798771" y="2967718"/>
                <a:ext cx="2571750" cy="400110"/>
              </a:xfrm>
              <a:prstGeom prst="rect">
                <a:avLst/>
              </a:prstGeom>
              <a:noFill/>
            </p:spPr>
            <p:txBody>
              <a:bodyPr wrap="square" lIns="91440" tIns="45720" rIns="91440" bIns="45720">
                <a:spAutoFit/>
              </a:bodyPr>
              <a:lstStyle/>
              <a:p>
                <a:r>
                  <a:rPr lang="en-US" sz="1000" i="1" cap="none" spc="0" dirty="0">
                    <a:ln w="18000">
                      <a:noFill/>
                      <a:prstDash val="solid"/>
                      <a:miter lim="800000"/>
                    </a:ln>
                    <a:solidFill>
                      <a:srgbClr val="7030A0"/>
                    </a:solidFill>
                  </a:rPr>
                  <a:t>Pages involved: Order Confirmation, Order</a:t>
                </a:r>
              </a:p>
              <a:p>
                <a:r>
                  <a:rPr lang="en-US" sz="1000" i="1" dirty="0">
                    <a:ln w="18000">
                      <a:noFill/>
                      <a:prstDash val="solid"/>
                      <a:miter lim="800000"/>
                    </a:ln>
                    <a:solidFill>
                      <a:srgbClr val="7030A0"/>
                    </a:solidFill>
                  </a:rPr>
                  <a:t>Check Out page.</a:t>
                </a:r>
                <a:endParaRPr lang="en-US" sz="1000" i="1" cap="none" spc="0" dirty="0">
                  <a:ln w="18000">
                    <a:noFill/>
                    <a:prstDash val="solid"/>
                    <a:miter lim="800000"/>
                  </a:ln>
                  <a:solidFill>
                    <a:srgbClr val="7030A0"/>
                  </a:solidFill>
                </a:endParaRPr>
              </a:p>
            </p:txBody>
          </p:sp>
        </p:grpSp>
        <p:cxnSp>
          <p:nvCxnSpPr>
            <p:cNvPr id="59" name="Straight Connector 58"/>
            <p:cNvCxnSpPr/>
            <p:nvPr/>
          </p:nvCxnSpPr>
          <p:spPr>
            <a:xfrm>
              <a:off x="8999205" y="5298296"/>
              <a:ext cx="1936750"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4278199" y="4699878"/>
            <a:ext cx="3554092" cy="1547380"/>
            <a:chOff x="4278199" y="4204578"/>
            <a:chExt cx="3554092" cy="1547380"/>
          </a:xfrm>
        </p:grpSpPr>
        <p:grpSp>
          <p:nvGrpSpPr>
            <p:cNvPr id="37" name="Group 36"/>
            <p:cNvGrpSpPr/>
            <p:nvPr/>
          </p:nvGrpSpPr>
          <p:grpSpPr>
            <a:xfrm>
              <a:off x="4278199" y="4204578"/>
              <a:ext cx="3554092" cy="1547380"/>
              <a:chOff x="816429" y="1874000"/>
              <a:chExt cx="3554092" cy="1547380"/>
            </a:xfrm>
          </p:grpSpPr>
          <p:sp>
            <p:nvSpPr>
              <p:cNvPr id="38" name="Rounded Rectangle 37"/>
              <p:cNvSpPr/>
              <p:nvPr/>
            </p:nvSpPr>
            <p:spPr>
              <a:xfrm>
                <a:off x="816429" y="2028466"/>
                <a:ext cx="3322076" cy="1339361"/>
              </a:xfrm>
              <a:prstGeom prst="round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9" name="Rectangle 38"/>
              <p:cNvSpPr/>
              <p:nvPr/>
            </p:nvSpPr>
            <p:spPr>
              <a:xfrm>
                <a:off x="1069521" y="2624817"/>
                <a:ext cx="702129" cy="796563"/>
              </a:xfrm>
              <a:prstGeom prst="rect">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0" name="Rectangle 39"/>
              <p:cNvSpPr/>
              <p:nvPr/>
            </p:nvSpPr>
            <p:spPr>
              <a:xfrm>
                <a:off x="1069521" y="1877785"/>
                <a:ext cx="702129" cy="376577"/>
              </a:xfrm>
              <a:prstGeom prst="rect">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1" name="Rectangle 40"/>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rgbClr val="FF0000"/>
                    </a:solidFill>
                  </a:rPr>
                  <a:t>05</a:t>
                </a:r>
              </a:p>
            </p:txBody>
          </p:sp>
          <p:sp>
            <p:nvSpPr>
              <p:cNvPr id="42" name="Rectangle 41"/>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43" name="Rectangle 42"/>
              <p:cNvSpPr/>
              <p:nvPr/>
            </p:nvSpPr>
            <p:spPr>
              <a:xfrm>
                <a:off x="1768291" y="2027263"/>
                <a:ext cx="2366854" cy="1015663"/>
              </a:xfrm>
              <a:prstGeom prst="rect">
                <a:avLst/>
              </a:prstGeom>
              <a:noFill/>
            </p:spPr>
            <p:txBody>
              <a:bodyPr wrap="square" lIns="91440" tIns="45720" rIns="91440" bIns="45720">
                <a:spAutoFit/>
              </a:bodyPr>
              <a:lstStyle/>
              <a:p>
                <a:pPr algn="ctr"/>
                <a:r>
                  <a:rPr lang="en-US" sz="1200" cap="none" spc="0" dirty="0">
                    <a:ln w="18000">
                      <a:noFill/>
                      <a:prstDash val="solid"/>
                      <a:miter lim="800000"/>
                    </a:ln>
                    <a:solidFill>
                      <a:srgbClr val="FF0000"/>
                    </a:solidFill>
                  </a:rPr>
                  <a:t>Allow customer to avail </a:t>
                </a:r>
                <a:r>
                  <a:rPr lang="en-US" sz="1200" b="1" cap="none" spc="0" dirty="0">
                    <a:ln w="18000">
                      <a:noFill/>
                      <a:prstDash val="solid"/>
                      <a:miter lim="800000"/>
                    </a:ln>
                    <a:solidFill>
                      <a:srgbClr val="FF0000"/>
                    </a:solidFill>
                  </a:rPr>
                  <a:t>gift wrapping service </a:t>
                </a:r>
                <a:r>
                  <a:rPr lang="en-US" sz="1200" dirty="0">
                    <a:ln w="18000">
                      <a:noFill/>
                      <a:prstDash val="solid"/>
                      <a:miter lim="800000"/>
                    </a:ln>
                    <a:solidFill>
                      <a:srgbClr val="FF0000"/>
                    </a:solidFill>
                  </a:rPr>
                  <a:t>by ticking the checkbox</a:t>
                </a:r>
                <a:endParaRPr lang="en-US" sz="1200" b="1" dirty="0">
                  <a:ln w="18000">
                    <a:noFill/>
                    <a:prstDash val="solid"/>
                    <a:miter lim="800000"/>
                  </a:ln>
                  <a:solidFill>
                    <a:srgbClr val="FF0000"/>
                  </a:solidFill>
                </a:endParaRPr>
              </a:p>
              <a:p>
                <a:pPr algn="ctr"/>
                <a:r>
                  <a:rPr lang="en-US" sz="1200" b="1" cap="none" spc="0" dirty="0">
                    <a:ln w="18000">
                      <a:noFill/>
                      <a:prstDash val="solid"/>
                      <a:miter lim="800000"/>
                    </a:ln>
                    <a:solidFill>
                      <a:srgbClr val="FF0000"/>
                    </a:solidFill>
                  </a:rPr>
                  <a:t> </a:t>
                </a:r>
                <a:r>
                  <a:rPr lang="en-US" sz="1200" cap="none" spc="0" dirty="0">
                    <a:ln w="18000">
                      <a:noFill/>
                      <a:prstDash val="solid"/>
                      <a:miter lim="800000"/>
                    </a:ln>
                    <a:solidFill>
                      <a:srgbClr val="FF0000"/>
                    </a:solidFill>
                  </a:rPr>
                  <a:t>and they can add a </a:t>
                </a:r>
                <a:r>
                  <a:rPr lang="en-US" sz="1200" b="1" cap="none" spc="0" dirty="0">
                    <a:ln w="18000">
                      <a:noFill/>
                      <a:prstDash val="solid"/>
                      <a:miter lim="800000"/>
                    </a:ln>
                    <a:solidFill>
                      <a:srgbClr val="FF0000"/>
                    </a:solidFill>
                  </a:rPr>
                  <a:t>message </a:t>
                </a:r>
                <a:r>
                  <a:rPr lang="en-US" sz="1200" cap="none" spc="0" dirty="0">
                    <a:ln w="18000">
                      <a:noFill/>
                      <a:prstDash val="solid"/>
                      <a:miter lim="800000"/>
                    </a:ln>
                    <a:solidFill>
                      <a:srgbClr val="FF0000"/>
                    </a:solidFill>
                  </a:rPr>
                  <a:t>on an input</a:t>
                </a:r>
                <a:endParaRPr lang="en-US" sz="1200" b="1" cap="none" spc="0" dirty="0">
                  <a:ln w="18000">
                    <a:noFill/>
                    <a:prstDash val="solid"/>
                    <a:miter lim="800000"/>
                  </a:ln>
                  <a:solidFill>
                    <a:srgbClr val="FF0000"/>
                  </a:solidFill>
                </a:endParaRPr>
              </a:p>
            </p:txBody>
          </p:sp>
          <p:sp>
            <p:nvSpPr>
              <p:cNvPr id="44" name="Rectangle 43"/>
              <p:cNvSpPr/>
              <p:nvPr/>
            </p:nvSpPr>
            <p:spPr>
              <a:xfrm>
                <a:off x="1798771" y="2993118"/>
                <a:ext cx="2571750" cy="400110"/>
              </a:xfrm>
              <a:prstGeom prst="rect">
                <a:avLst/>
              </a:prstGeom>
              <a:noFill/>
            </p:spPr>
            <p:txBody>
              <a:bodyPr wrap="square" lIns="91440" tIns="45720" rIns="91440" bIns="45720">
                <a:spAutoFit/>
              </a:bodyPr>
              <a:lstStyle/>
              <a:p>
                <a:r>
                  <a:rPr lang="en-US" sz="1000" i="1" dirty="0">
                    <a:ln w="18000">
                      <a:noFill/>
                      <a:prstDash val="solid"/>
                      <a:miter lim="800000"/>
                    </a:ln>
                    <a:solidFill>
                      <a:srgbClr val="FF0000"/>
                    </a:solidFill>
                  </a:rPr>
                  <a:t>Gift wrapping service data to be saved in</a:t>
                </a:r>
              </a:p>
              <a:p>
                <a:r>
                  <a:rPr lang="en-US" sz="1000" b="1" i="1" cap="none" spc="0" dirty="0">
                    <a:ln w="18000">
                      <a:noFill/>
                      <a:prstDash val="solid"/>
                      <a:miter lim="800000"/>
                    </a:ln>
                    <a:solidFill>
                      <a:srgbClr val="FF0000"/>
                    </a:solidFill>
                  </a:rPr>
                  <a:t>ORDITEMEXTATTR</a:t>
                </a:r>
              </a:p>
            </p:txBody>
          </p:sp>
        </p:grpSp>
        <p:cxnSp>
          <p:nvCxnSpPr>
            <p:cNvPr id="58" name="Straight Connector 57"/>
            <p:cNvCxnSpPr/>
            <p:nvPr/>
          </p:nvCxnSpPr>
          <p:spPr>
            <a:xfrm>
              <a:off x="5448990" y="5344645"/>
              <a:ext cx="193675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67" name="Right Arrow 66">
            <a:hlinkClick r:id="rId2" action="ppaction://hlinksldjump"/>
          </p:cNvPr>
          <p:cNvSpPr/>
          <p:nvPr/>
        </p:nvSpPr>
        <p:spPr>
          <a:xfrm>
            <a:off x="1122990" y="3213213"/>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ight Arrow 67">
            <a:hlinkClick r:id="rId3" action="ppaction://hlinksldjump"/>
          </p:cNvPr>
          <p:cNvSpPr/>
          <p:nvPr/>
        </p:nvSpPr>
        <p:spPr>
          <a:xfrm>
            <a:off x="4704908" y="3213213"/>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ight Arrow 68">
            <a:hlinkClick r:id="rId4" action="ppaction://hlinksldjump"/>
          </p:cNvPr>
          <p:cNvSpPr/>
          <p:nvPr/>
        </p:nvSpPr>
        <p:spPr>
          <a:xfrm>
            <a:off x="8255123" y="3239741"/>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ight Arrow 70">
            <a:hlinkClick r:id="rId5" action="ppaction://hlinksldjump"/>
          </p:cNvPr>
          <p:cNvSpPr/>
          <p:nvPr/>
        </p:nvSpPr>
        <p:spPr>
          <a:xfrm>
            <a:off x="4701031" y="5599396"/>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Arrow 71">
            <a:hlinkClick r:id="rId6" action="ppaction://hlinksldjump"/>
          </p:cNvPr>
          <p:cNvSpPr/>
          <p:nvPr/>
        </p:nvSpPr>
        <p:spPr>
          <a:xfrm>
            <a:off x="8239975" y="5553047"/>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B55063D-F1F4-B0DA-30AC-5261138A1501}"/>
              </a:ext>
            </a:extLst>
          </p:cNvPr>
          <p:cNvSpPr txBox="1"/>
          <p:nvPr/>
        </p:nvSpPr>
        <p:spPr>
          <a:xfrm>
            <a:off x="4138505" y="372546"/>
            <a:ext cx="3910120"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endParaRPr lang="en-GB" sz="2400" b="1" dirty="0">
              <a:solidFill>
                <a:schemeClr val="bg1"/>
              </a:solidFill>
              <a:latin typeface="Helvetica" pitchFamily="2" charset="0"/>
              <a:cs typeface="Segoe UI" panose="020B0502040204020203" pitchFamily="34" charset="0"/>
            </a:endParaRPr>
          </a:p>
        </p:txBody>
      </p:sp>
      <p:sp>
        <p:nvSpPr>
          <p:cNvPr id="66" name="Round Diagonal Corner Rectangle 65"/>
          <p:cNvSpPr/>
          <p:nvPr/>
        </p:nvSpPr>
        <p:spPr>
          <a:xfrm>
            <a:off x="3698421" y="1646956"/>
            <a:ext cx="4237265" cy="376577"/>
          </a:xfrm>
          <a:prstGeom prst="round2DiagRect">
            <a:avLst>
              <a:gd name="adj1" fmla="val 0"/>
              <a:gd name="adj2" fmla="val 50000"/>
            </a:avLst>
          </a:prstGeom>
          <a:solidFill>
            <a:schemeClr val="accent2">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Capstone Project Part 1</a:t>
            </a:r>
          </a:p>
        </p:txBody>
      </p:sp>
    </p:spTree>
    <p:extLst>
      <p:ext uri="{BB962C8B-B14F-4D97-AF65-F5344CB8AC3E}">
        <p14:creationId xmlns:p14="http://schemas.microsoft.com/office/powerpoint/2010/main" val="2026189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5063D-F1F4-B0DA-30AC-5261138A1501}"/>
              </a:ext>
            </a:extLst>
          </p:cNvPr>
          <p:cNvSpPr txBox="1"/>
          <p:nvPr/>
        </p:nvSpPr>
        <p:spPr>
          <a:xfrm>
            <a:off x="4138505" y="372546"/>
            <a:ext cx="3910120" cy="830997"/>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cs typeface="Segoe UI" panose="020B0502040204020203" pitchFamily="34" charset="0"/>
              </a:rPr>
              <a:t>Problem Statement of the Capstone Project</a:t>
            </a:r>
            <a:endParaRPr lang="en-GB" sz="2400" b="1" dirty="0">
              <a:solidFill>
                <a:schemeClr val="bg1"/>
              </a:solidFill>
              <a:latin typeface="Helvetica" pitchFamily="2" charset="0"/>
              <a:cs typeface="Segoe UI" panose="020B0502040204020203" pitchFamily="34" charset="0"/>
            </a:endParaRPr>
          </a:p>
        </p:txBody>
      </p:sp>
      <p:grpSp>
        <p:nvGrpSpPr>
          <p:cNvPr id="29" name="Group 28"/>
          <p:cNvGrpSpPr/>
          <p:nvPr/>
        </p:nvGrpSpPr>
        <p:grpSpPr>
          <a:xfrm>
            <a:off x="2499958" y="4215341"/>
            <a:ext cx="3322076" cy="1547380"/>
            <a:chOff x="816429" y="1874000"/>
            <a:chExt cx="3322076" cy="1547380"/>
          </a:xfrm>
        </p:grpSpPr>
        <p:sp>
          <p:nvSpPr>
            <p:cNvPr id="30" name="Rounded Rectangle 29"/>
            <p:cNvSpPr/>
            <p:nvPr/>
          </p:nvSpPr>
          <p:spPr>
            <a:xfrm>
              <a:off x="816429" y="2028466"/>
              <a:ext cx="3322076" cy="1339361"/>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31" name="Rectangle 30"/>
            <p:cNvSpPr/>
            <p:nvPr/>
          </p:nvSpPr>
          <p:spPr>
            <a:xfrm>
              <a:off x="1069521" y="2624817"/>
              <a:ext cx="702129" cy="796563"/>
            </a:xfrm>
            <a:prstGeom prst="rect">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2" name="Rectangle 31"/>
            <p:cNvSpPr/>
            <p:nvPr/>
          </p:nvSpPr>
          <p:spPr>
            <a:xfrm>
              <a:off x="1069521" y="1877785"/>
              <a:ext cx="702129" cy="376577"/>
            </a:xfrm>
            <a:prstGeom prst="rect">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3" name="Rectangle 32"/>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4"/>
                  </a:solidFill>
                </a:rPr>
                <a:t>04</a:t>
              </a:r>
            </a:p>
          </p:txBody>
        </p:sp>
        <p:sp>
          <p:nvSpPr>
            <p:cNvPr id="34" name="Rectangle 33"/>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35" name="Rectangle 34"/>
            <p:cNvSpPr/>
            <p:nvPr/>
          </p:nvSpPr>
          <p:spPr>
            <a:xfrm>
              <a:off x="1754071" y="2274631"/>
              <a:ext cx="2366854" cy="830997"/>
            </a:xfrm>
            <a:prstGeom prst="rect">
              <a:avLst/>
            </a:prstGeom>
            <a:noFill/>
          </p:spPr>
          <p:txBody>
            <a:bodyPr wrap="square" lIns="91440" tIns="45720" rIns="91440" bIns="45720">
              <a:spAutoFit/>
            </a:bodyPr>
            <a:lstStyle/>
            <a:p>
              <a:pPr algn="ctr"/>
              <a:r>
                <a:rPr lang="en-US" sz="1600" b="1" dirty="0">
                  <a:ln w="18000">
                    <a:noFill/>
                    <a:prstDash val="solid"/>
                    <a:miter lim="800000"/>
                  </a:ln>
                  <a:solidFill>
                    <a:schemeClr val="accent4"/>
                  </a:solidFill>
                </a:rPr>
                <a:t>Create </a:t>
              </a:r>
              <a:r>
                <a:rPr lang="en-US" sz="1600" dirty="0">
                  <a:ln w="18000">
                    <a:noFill/>
                    <a:prstDash val="solid"/>
                    <a:miter lim="800000"/>
                  </a:ln>
                  <a:solidFill>
                    <a:schemeClr val="accent4"/>
                  </a:solidFill>
                </a:rPr>
                <a:t>a new controller command to </a:t>
              </a:r>
              <a:r>
                <a:rPr lang="en-US" sz="1600" b="1" dirty="0">
                  <a:ln w="18000">
                    <a:noFill/>
                    <a:prstDash val="solid"/>
                    <a:miter lim="800000"/>
                  </a:ln>
                  <a:solidFill>
                    <a:schemeClr val="accent4"/>
                  </a:solidFill>
                </a:rPr>
                <a:t>save </a:t>
              </a:r>
              <a:r>
                <a:rPr lang="en-US" sz="1600" dirty="0">
                  <a:ln w="18000">
                    <a:noFill/>
                    <a:prstDash val="solid"/>
                    <a:miter lim="800000"/>
                  </a:ln>
                  <a:solidFill>
                    <a:schemeClr val="accent4"/>
                  </a:solidFill>
                </a:rPr>
                <a:t>this </a:t>
              </a:r>
              <a:r>
                <a:rPr lang="en-US" sz="1600" b="1" dirty="0">
                  <a:ln w="18000">
                    <a:noFill/>
                    <a:prstDash val="solid"/>
                    <a:miter lim="800000"/>
                  </a:ln>
                  <a:solidFill>
                    <a:schemeClr val="accent4"/>
                  </a:solidFill>
                </a:rPr>
                <a:t>custom information</a:t>
              </a:r>
              <a:r>
                <a:rPr lang="en-US" sz="1600" dirty="0">
                  <a:ln w="18000">
                    <a:noFill/>
                    <a:prstDash val="solid"/>
                    <a:miter lim="800000"/>
                  </a:ln>
                  <a:solidFill>
                    <a:schemeClr val="accent4"/>
                  </a:solidFill>
                </a:rPr>
                <a:t>.</a:t>
              </a:r>
              <a:endParaRPr lang="en-US" sz="1600" b="1" cap="none" spc="0" dirty="0">
                <a:ln w="18000">
                  <a:noFill/>
                  <a:prstDash val="solid"/>
                  <a:miter lim="800000"/>
                </a:ln>
                <a:solidFill>
                  <a:schemeClr val="accent4"/>
                </a:solidFill>
              </a:endParaRPr>
            </a:p>
          </p:txBody>
        </p:sp>
      </p:grpSp>
      <p:grpSp>
        <p:nvGrpSpPr>
          <p:cNvPr id="55" name="Group 54"/>
          <p:cNvGrpSpPr/>
          <p:nvPr/>
        </p:nvGrpSpPr>
        <p:grpSpPr>
          <a:xfrm>
            <a:off x="727984" y="2331192"/>
            <a:ext cx="3526971" cy="1547380"/>
            <a:chOff x="727984" y="1835892"/>
            <a:chExt cx="3526971" cy="1547380"/>
          </a:xfrm>
        </p:grpSpPr>
        <p:grpSp>
          <p:nvGrpSpPr>
            <p:cNvPr id="12" name="Group 11"/>
            <p:cNvGrpSpPr/>
            <p:nvPr/>
          </p:nvGrpSpPr>
          <p:grpSpPr>
            <a:xfrm>
              <a:off x="727984" y="1835892"/>
              <a:ext cx="3526971" cy="1547380"/>
              <a:chOff x="816429" y="1874000"/>
              <a:chExt cx="3526971" cy="1547380"/>
            </a:xfrm>
          </p:grpSpPr>
          <p:sp>
            <p:nvSpPr>
              <p:cNvPr id="3" name="Rounded Rectangle 2"/>
              <p:cNvSpPr/>
              <p:nvPr/>
            </p:nvSpPr>
            <p:spPr>
              <a:xfrm>
                <a:off x="816429" y="2028466"/>
                <a:ext cx="3322076" cy="1339361"/>
              </a:xfrm>
              <a:prstGeom prst="roundRect">
                <a:avLst/>
              </a:prstGeom>
              <a:ln>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Rectangle 3"/>
              <p:cNvSpPr/>
              <p:nvPr/>
            </p:nvSpPr>
            <p:spPr>
              <a:xfrm>
                <a:off x="1069521" y="2624817"/>
                <a:ext cx="702129" cy="796563"/>
              </a:xfrm>
              <a:prstGeom prst="rect">
                <a:avLst/>
              </a:prstGeom>
              <a:solidFill>
                <a:srgbClr val="00B05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Rectangle 4"/>
              <p:cNvSpPr/>
              <p:nvPr/>
            </p:nvSpPr>
            <p:spPr>
              <a:xfrm>
                <a:off x="1069521" y="1877785"/>
                <a:ext cx="702129" cy="376577"/>
              </a:xfrm>
              <a:prstGeom prst="rect">
                <a:avLst/>
              </a:prstGeom>
              <a:solidFill>
                <a:srgbClr val="00B05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Rectangle 5"/>
              <p:cNvSpPr/>
              <p:nvPr/>
            </p:nvSpPr>
            <p:spPr>
              <a:xfrm>
                <a:off x="1145509" y="2163153"/>
                <a:ext cx="550152"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rgbClr val="00B050"/>
                    </a:solidFill>
                  </a:rPr>
                  <a:t>01</a:t>
                </a:r>
              </a:p>
            </p:txBody>
          </p:sp>
          <p:sp>
            <p:nvSpPr>
              <p:cNvPr id="7" name="Rectangle 6"/>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8" name="Rectangle 7"/>
              <p:cNvSpPr/>
              <p:nvPr/>
            </p:nvSpPr>
            <p:spPr>
              <a:xfrm>
                <a:off x="1768291" y="2082601"/>
                <a:ext cx="2366854" cy="523220"/>
              </a:xfrm>
              <a:prstGeom prst="rect">
                <a:avLst/>
              </a:prstGeom>
              <a:noFill/>
            </p:spPr>
            <p:txBody>
              <a:bodyPr wrap="square" lIns="91440" tIns="45720" rIns="91440" bIns="45720">
                <a:spAutoFit/>
              </a:bodyPr>
              <a:lstStyle/>
              <a:p>
                <a:pPr algn="ctr"/>
                <a:r>
                  <a:rPr lang="en-US" sz="1400" b="1" cap="none" spc="0" dirty="0">
                    <a:ln w="18000">
                      <a:noFill/>
                      <a:prstDash val="solid"/>
                      <a:miter lim="800000"/>
                    </a:ln>
                    <a:solidFill>
                      <a:srgbClr val="00B050"/>
                    </a:solidFill>
                  </a:rPr>
                  <a:t>Create</a:t>
                </a:r>
                <a:r>
                  <a:rPr lang="en-US" sz="1400" cap="none" spc="0" dirty="0">
                    <a:ln w="18000">
                      <a:noFill/>
                      <a:prstDash val="solid"/>
                      <a:miter lim="800000"/>
                    </a:ln>
                    <a:solidFill>
                      <a:srgbClr val="00B050"/>
                    </a:solidFill>
                  </a:rPr>
                  <a:t> a new </a:t>
                </a:r>
                <a:r>
                  <a:rPr lang="en-US" sz="1400" b="1" cap="none" spc="0" dirty="0">
                    <a:ln w="18000">
                      <a:noFill/>
                      <a:prstDash val="solid"/>
                      <a:miter lim="800000"/>
                    </a:ln>
                    <a:solidFill>
                      <a:srgbClr val="00B050"/>
                    </a:solidFill>
                  </a:rPr>
                  <a:t>custom table</a:t>
                </a:r>
              </a:p>
              <a:p>
                <a:pPr algn="ctr"/>
                <a:r>
                  <a:rPr lang="en-US" sz="1400" dirty="0">
                    <a:ln w="18000">
                      <a:noFill/>
                      <a:prstDash val="solid"/>
                      <a:miter lim="800000"/>
                    </a:ln>
                    <a:solidFill>
                      <a:srgbClr val="00B050"/>
                    </a:solidFill>
                  </a:rPr>
                  <a:t>in </a:t>
                </a:r>
                <a:r>
                  <a:rPr lang="en-US" sz="1400" b="1" dirty="0">
                    <a:ln w="18000">
                      <a:noFill/>
                      <a:prstDash val="solid"/>
                      <a:miter lim="800000"/>
                    </a:ln>
                    <a:solidFill>
                      <a:srgbClr val="00B050"/>
                    </a:solidFill>
                  </a:rPr>
                  <a:t>WCS DB</a:t>
                </a:r>
                <a:endParaRPr lang="en-US" sz="1400" b="1" cap="none" spc="0" dirty="0">
                  <a:ln w="18000">
                    <a:noFill/>
                    <a:prstDash val="solid"/>
                    <a:miter lim="800000"/>
                  </a:ln>
                  <a:solidFill>
                    <a:srgbClr val="00B050"/>
                  </a:solidFill>
                </a:endParaRPr>
              </a:p>
            </p:txBody>
          </p:sp>
          <p:sp>
            <p:nvSpPr>
              <p:cNvPr id="10" name="Rectangle 9"/>
              <p:cNvSpPr/>
              <p:nvPr/>
            </p:nvSpPr>
            <p:spPr>
              <a:xfrm>
                <a:off x="1771650" y="2718229"/>
                <a:ext cx="2571750" cy="577081"/>
              </a:xfrm>
              <a:prstGeom prst="rect">
                <a:avLst/>
              </a:prstGeom>
              <a:noFill/>
            </p:spPr>
            <p:txBody>
              <a:bodyPr wrap="square" lIns="91440" tIns="45720" rIns="91440" bIns="45720">
                <a:spAutoFit/>
              </a:bodyPr>
              <a:lstStyle/>
              <a:p>
                <a:r>
                  <a:rPr lang="en-US" sz="1050" i="1" cap="none" spc="0" dirty="0">
                    <a:ln w="18000">
                      <a:noFill/>
                      <a:prstDash val="solid"/>
                      <a:miter lim="800000"/>
                    </a:ln>
                    <a:solidFill>
                      <a:srgbClr val="00B050"/>
                    </a:solidFill>
                  </a:rPr>
                  <a:t>Table fields: UniqueId, UserId,Favorite</a:t>
                </a:r>
                <a:r>
                  <a:rPr lang="en-US" sz="1050" i="1" dirty="0">
                    <a:ln w="18000">
                      <a:noFill/>
                      <a:prstDash val="solid"/>
                      <a:miter lim="800000"/>
                    </a:ln>
                    <a:solidFill>
                      <a:srgbClr val="00B050"/>
                    </a:solidFill>
                  </a:rPr>
                  <a:t>_Food,Favorite_Color,</a:t>
                </a:r>
              </a:p>
              <a:p>
                <a:r>
                  <a:rPr lang="en-US" sz="1050" i="1" dirty="0">
                    <a:ln w="18000">
                      <a:noFill/>
                      <a:prstDash val="solid"/>
                      <a:miter lim="800000"/>
                    </a:ln>
                    <a:solidFill>
                      <a:srgbClr val="00B050"/>
                    </a:solidFill>
                  </a:rPr>
                  <a:t>OptCounter</a:t>
                </a:r>
                <a:endParaRPr lang="en-US" sz="1050" i="1" cap="none" spc="0" dirty="0">
                  <a:ln w="18000">
                    <a:noFill/>
                    <a:prstDash val="solid"/>
                    <a:miter lim="800000"/>
                  </a:ln>
                  <a:solidFill>
                    <a:srgbClr val="00B050"/>
                  </a:solidFill>
                </a:endParaRPr>
              </a:p>
            </p:txBody>
          </p:sp>
        </p:grpSp>
        <p:cxnSp>
          <p:nvCxnSpPr>
            <p:cNvPr id="54" name="Straight Connector 53"/>
            <p:cNvCxnSpPr/>
            <p:nvPr/>
          </p:nvCxnSpPr>
          <p:spPr>
            <a:xfrm>
              <a:off x="1876801" y="2615777"/>
              <a:ext cx="193675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4282076" y="2331192"/>
            <a:ext cx="3322076" cy="1547380"/>
            <a:chOff x="816429" y="1874000"/>
            <a:chExt cx="3322076" cy="1547380"/>
          </a:xfrm>
        </p:grpSpPr>
        <p:sp>
          <p:nvSpPr>
            <p:cNvPr id="14" name="Rounded Rectangle 13"/>
            <p:cNvSpPr/>
            <p:nvPr/>
          </p:nvSpPr>
          <p:spPr>
            <a:xfrm>
              <a:off x="816429" y="2028466"/>
              <a:ext cx="3322076" cy="1339361"/>
            </a:xfrm>
            <a:prstGeom prst="roundRect">
              <a:avLst/>
            </a:prstGeom>
            <a:ln>
              <a:solidFill>
                <a:srgbClr val="00B0F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Rectangle 14"/>
            <p:cNvSpPr/>
            <p:nvPr/>
          </p:nvSpPr>
          <p:spPr>
            <a:xfrm>
              <a:off x="1069521" y="2624817"/>
              <a:ext cx="702129" cy="796563"/>
            </a:xfrm>
            <a:prstGeom prst="rect">
              <a:avLst/>
            </a:prstGeom>
            <a:solidFill>
              <a:srgbClr val="00B0F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1069521" y="1877785"/>
              <a:ext cx="702129" cy="376577"/>
            </a:xfrm>
            <a:prstGeom prst="rect">
              <a:avLst/>
            </a:prstGeom>
            <a:solidFill>
              <a:srgbClr val="00B0F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16"/>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rgbClr val="00B0F0"/>
                  </a:solidFill>
                </a:rPr>
                <a:t>02</a:t>
              </a:r>
            </a:p>
          </p:txBody>
        </p:sp>
        <p:sp>
          <p:nvSpPr>
            <p:cNvPr id="18" name="Rectangle 17"/>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19" name="Rectangle 18"/>
            <p:cNvSpPr/>
            <p:nvPr/>
          </p:nvSpPr>
          <p:spPr>
            <a:xfrm>
              <a:off x="1768291" y="2147913"/>
              <a:ext cx="2366854" cy="1077218"/>
            </a:xfrm>
            <a:prstGeom prst="rect">
              <a:avLst/>
            </a:prstGeom>
            <a:noFill/>
          </p:spPr>
          <p:txBody>
            <a:bodyPr wrap="square" lIns="91440" tIns="45720" rIns="91440" bIns="45720">
              <a:spAutoFit/>
            </a:bodyPr>
            <a:lstStyle/>
            <a:p>
              <a:pPr algn="ctr"/>
              <a:r>
                <a:rPr lang="en-US" sz="1600" b="1" cap="none" spc="0" dirty="0">
                  <a:ln w="18000">
                    <a:noFill/>
                    <a:prstDash val="solid"/>
                    <a:miter lim="800000"/>
                  </a:ln>
                  <a:solidFill>
                    <a:srgbClr val="00B0F0"/>
                  </a:solidFill>
                </a:rPr>
                <a:t>Create</a:t>
              </a:r>
              <a:r>
                <a:rPr lang="en-US" sz="1600" cap="none" spc="0" dirty="0">
                  <a:ln w="18000">
                    <a:noFill/>
                    <a:prstDash val="solid"/>
                    <a:miter lim="800000"/>
                  </a:ln>
                  <a:solidFill>
                    <a:srgbClr val="00B0F0"/>
                  </a:solidFill>
                </a:rPr>
                <a:t> a JPA to </a:t>
              </a:r>
              <a:r>
                <a:rPr lang="en-US" sz="1600" b="1" cap="none" spc="0" dirty="0">
                  <a:ln w="18000">
                    <a:noFill/>
                    <a:prstDash val="solid"/>
                    <a:miter lim="800000"/>
                  </a:ln>
                  <a:solidFill>
                    <a:srgbClr val="00B0F0"/>
                  </a:solidFill>
                </a:rPr>
                <a:t>save</a:t>
              </a:r>
              <a:r>
                <a:rPr lang="en-US" sz="1600" cap="none" spc="0" dirty="0">
                  <a:ln w="18000">
                    <a:noFill/>
                    <a:prstDash val="solid"/>
                    <a:miter lim="800000"/>
                  </a:ln>
                  <a:solidFill>
                    <a:srgbClr val="00B0F0"/>
                  </a:solidFill>
                </a:rPr>
                <a:t>, </a:t>
              </a:r>
              <a:r>
                <a:rPr lang="en-US" sz="1600" b="1" cap="none" spc="0" dirty="0">
                  <a:ln w="18000">
                    <a:noFill/>
                    <a:prstDash val="solid"/>
                    <a:miter lim="800000"/>
                  </a:ln>
                  <a:solidFill>
                    <a:srgbClr val="00B0F0"/>
                  </a:solidFill>
                </a:rPr>
                <a:t>update</a:t>
              </a:r>
              <a:r>
                <a:rPr lang="en-US" sz="1600" cap="none" spc="0" dirty="0">
                  <a:ln w="18000">
                    <a:noFill/>
                    <a:prstDash val="solid"/>
                    <a:miter lim="800000"/>
                  </a:ln>
                  <a:solidFill>
                    <a:srgbClr val="00B0F0"/>
                  </a:solidFill>
                </a:rPr>
                <a:t> &amp; </a:t>
              </a:r>
              <a:r>
                <a:rPr lang="en-US" sz="1600" b="1" cap="none" spc="0" dirty="0">
                  <a:ln w="18000">
                    <a:noFill/>
                    <a:prstDash val="solid"/>
                    <a:miter lim="800000"/>
                  </a:ln>
                  <a:solidFill>
                    <a:srgbClr val="00B0F0"/>
                  </a:solidFill>
                </a:rPr>
                <a:t>read</a:t>
              </a:r>
              <a:r>
                <a:rPr lang="en-US" sz="1600" cap="none" spc="0" dirty="0">
                  <a:ln w="18000">
                    <a:noFill/>
                    <a:prstDash val="solid"/>
                    <a:miter lim="800000"/>
                  </a:ln>
                  <a:solidFill>
                    <a:srgbClr val="00B0F0"/>
                  </a:solidFill>
                </a:rPr>
                <a:t> the data from the newly created </a:t>
              </a:r>
              <a:r>
                <a:rPr lang="en-US" sz="1600" b="1" cap="none" spc="0" dirty="0">
                  <a:ln w="18000">
                    <a:noFill/>
                    <a:prstDash val="solid"/>
                    <a:miter lim="800000"/>
                  </a:ln>
                  <a:solidFill>
                    <a:srgbClr val="00B0F0"/>
                  </a:solidFill>
                </a:rPr>
                <a:t>custom table</a:t>
              </a:r>
              <a:r>
                <a:rPr lang="en-US" sz="1600" cap="none" spc="0" dirty="0">
                  <a:ln w="18000">
                    <a:noFill/>
                    <a:prstDash val="solid"/>
                    <a:miter lim="800000"/>
                  </a:ln>
                  <a:solidFill>
                    <a:srgbClr val="00B0F0"/>
                  </a:solidFill>
                </a:rPr>
                <a:t>.</a:t>
              </a:r>
            </a:p>
          </p:txBody>
        </p:sp>
      </p:grpSp>
      <p:grpSp>
        <p:nvGrpSpPr>
          <p:cNvPr id="61" name="Group 60"/>
          <p:cNvGrpSpPr/>
          <p:nvPr/>
        </p:nvGrpSpPr>
        <p:grpSpPr>
          <a:xfrm>
            <a:off x="7836168" y="2331192"/>
            <a:ext cx="3322076" cy="1547380"/>
            <a:chOff x="7836168" y="1835892"/>
            <a:chExt cx="3322076" cy="1547380"/>
          </a:xfrm>
        </p:grpSpPr>
        <p:grpSp>
          <p:nvGrpSpPr>
            <p:cNvPr id="21" name="Group 20"/>
            <p:cNvGrpSpPr/>
            <p:nvPr/>
          </p:nvGrpSpPr>
          <p:grpSpPr>
            <a:xfrm>
              <a:off x="7836168" y="1835892"/>
              <a:ext cx="3322076" cy="1547380"/>
              <a:chOff x="816429" y="1874000"/>
              <a:chExt cx="3322076" cy="1547380"/>
            </a:xfrm>
          </p:grpSpPr>
          <p:sp>
            <p:nvSpPr>
              <p:cNvPr id="22" name="Rounded Rectangle 21"/>
              <p:cNvSpPr/>
              <p:nvPr/>
            </p:nvSpPr>
            <p:spPr>
              <a:xfrm>
                <a:off x="816429" y="2028466"/>
                <a:ext cx="3322076" cy="1339361"/>
              </a:xfrm>
              <a:prstGeom prst="roundRect">
                <a:avLst/>
              </a:prstGeom>
              <a:ln>
                <a:solidFill>
                  <a:schemeClr val="accent4">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 name="Rectangle 22"/>
              <p:cNvSpPr/>
              <p:nvPr/>
            </p:nvSpPr>
            <p:spPr>
              <a:xfrm>
                <a:off x="1069521" y="2624817"/>
                <a:ext cx="702129" cy="796563"/>
              </a:xfrm>
              <a:prstGeom prst="rect">
                <a:avLst/>
              </a:prstGeom>
              <a:solidFill>
                <a:schemeClr val="accent4">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4" name="Rectangle 23"/>
              <p:cNvSpPr/>
              <p:nvPr/>
            </p:nvSpPr>
            <p:spPr>
              <a:xfrm>
                <a:off x="1069521" y="1877785"/>
                <a:ext cx="702129" cy="376577"/>
              </a:xfrm>
              <a:prstGeom prst="rect">
                <a:avLst/>
              </a:prstGeom>
              <a:solidFill>
                <a:schemeClr val="accent4">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5" name="Rectangle 24"/>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4">
                        <a:lumMod val="75000"/>
                      </a:schemeClr>
                    </a:solidFill>
                  </a:rPr>
                  <a:t>03</a:t>
                </a:r>
              </a:p>
            </p:txBody>
          </p:sp>
          <p:sp>
            <p:nvSpPr>
              <p:cNvPr id="26" name="Rectangle 25"/>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27" name="Rectangle 26"/>
              <p:cNvSpPr/>
              <p:nvPr/>
            </p:nvSpPr>
            <p:spPr>
              <a:xfrm>
                <a:off x="1768291" y="1995515"/>
                <a:ext cx="2366854" cy="523220"/>
              </a:xfrm>
              <a:prstGeom prst="rect">
                <a:avLst/>
              </a:prstGeom>
              <a:noFill/>
            </p:spPr>
            <p:txBody>
              <a:bodyPr wrap="square" lIns="91440" tIns="45720" rIns="91440" bIns="45720">
                <a:spAutoFit/>
              </a:bodyPr>
              <a:lstStyle/>
              <a:p>
                <a:pPr algn="ctr"/>
                <a:r>
                  <a:rPr lang="en-US" sz="1400" b="1" cap="none" spc="0" dirty="0">
                    <a:ln w="18000">
                      <a:noFill/>
                      <a:prstDash val="solid"/>
                      <a:miter lim="800000"/>
                    </a:ln>
                    <a:solidFill>
                      <a:schemeClr val="accent4">
                        <a:lumMod val="75000"/>
                      </a:schemeClr>
                    </a:solidFill>
                  </a:rPr>
                  <a:t>Create</a:t>
                </a:r>
                <a:r>
                  <a:rPr lang="en-US" sz="1400" cap="none" spc="0" dirty="0">
                    <a:ln w="18000">
                      <a:noFill/>
                      <a:prstDash val="solid"/>
                      <a:miter lim="800000"/>
                    </a:ln>
                    <a:solidFill>
                      <a:schemeClr val="accent4">
                        <a:lumMod val="75000"/>
                      </a:schemeClr>
                    </a:solidFill>
                  </a:rPr>
                  <a:t> a new </a:t>
                </a:r>
                <a:r>
                  <a:rPr lang="en-US" sz="1400" b="1" cap="none" spc="0" dirty="0">
                    <a:ln w="18000">
                      <a:noFill/>
                      <a:prstDash val="solid"/>
                      <a:miter lim="800000"/>
                    </a:ln>
                    <a:solidFill>
                      <a:schemeClr val="accent4">
                        <a:lumMod val="75000"/>
                      </a:schemeClr>
                    </a:solidFill>
                  </a:rPr>
                  <a:t>JSP</a:t>
                </a:r>
                <a:r>
                  <a:rPr lang="en-US" sz="1400" cap="none" spc="0" dirty="0">
                    <a:ln w="18000">
                      <a:noFill/>
                      <a:prstDash val="solid"/>
                      <a:miter lim="800000"/>
                    </a:ln>
                    <a:solidFill>
                      <a:schemeClr val="accent4">
                        <a:lumMod val="75000"/>
                      </a:schemeClr>
                    </a:solidFill>
                  </a:rPr>
                  <a:t> for this </a:t>
                </a:r>
                <a:r>
                  <a:rPr lang="en-US" sz="1400" b="1" cap="none" spc="0" dirty="0">
                    <a:ln w="18000">
                      <a:noFill/>
                      <a:prstDash val="solid"/>
                      <a:miter lim="800000"/>
                    </a:ln>
                    <a:solidFill>
                      <a:schemeClr val="accent4">
                        <a:lumMod val="75000"/>
                      </a:schemeClr>
                    </a:solidFill>
                  </a:rPr>
                  <a:t>user custom information</a:t>
                </a:r>
              </a:p>
            </p:txBody>
          </p:sp>
          <p:sp>
            <p:nvSpPr>
              <p:cNvPr id="28" name="Rectangle 27"/>
              <p:cNvSpPr/>
              <p:nvPr/>
            </p:nvSpPr>
            <p:spPr>
              <a:xfrm>
                <a:off x="1794894" y="2517887"/>
                <a:ext cx="2336374" cy="861774"/>
              </a:xfrm>
              <a:prstGeom prst="rect">
                <a:avLst/>
              </a:prstGeom>
              <a:noFill/>
            </p:spPr>
            <p:txBody>
              <a:bodyPr wrap="square" lIns="91440" tIns="45720" rIns="91440" bIns="45720">
                <a:spAutoFit/>
              </a:bodyPr>
              <a:lstStyle/>
              <a:p>
                <a:r>
                  <a:rPr lang="en-US" sz="1000" b="1" i="1" cap="none" spc="0" dirty="0">
                    <a:ln w="18000">
                      <a:noFill/>
                      <a:prstDash val="solid"/>
                      <a:miter lim="800000"/>
                    </a:ln>
                    <a:solidFill>
                      <a:schemeClr val="accent4">
                        <a:lumMod val="75000"/>
                      </a:schemeClr>
                    </a:solidFill>
                  </a:rPr>
                  <a:t>Option 1</a:t>
                </a:r>
                <a:r>
                  <a:rPr lang="en-US" sz="1000" i="1" cap="none" spc="0" dirty="0">
                    <a:ln w="18000">
                      <a:noFill/>
                      <a:prstDash val="solid"/>
                      <a:miter lim="800000"/>
                    </a:ln>
                    <a:solidFill>
                      <a:schemeClr val="accent4">
                        <a:lumMod val="75000"/>
                      </a:schemeClr>
                    </a:solidFill>
                  </a:rPr>
                  <a:t>: Add a new link in Settings sidebar under “</a:t>
                </a:r>
                <a:r>
                  <a:rPr lang="en-US" sz="1000" b="1" i="1" cap="none" spc="0" dirty="0">
                    <a:ln w="18000">
                      <a:noFill/>
                      <a:prstDash val="solid"/>
                      <a:miter lim="800000"/>
                    </a:ln>
                    <a:solidFill>
                      <a:schemeClr val="accent4">
                        <a:lumMod val="75000"/>
                      </a:schemeClr>
                    </a:solidFill>
                  </a:rPr>
                  <a:t>Quick Checkout Profile</a:t>
                </a:r>
                <a:r>
                  <a:rPr lang="en-US" sz="1000" i="1" cap="none" spc="0" dirty="0">
                    <a:ln w="18000">
                      <a:noFill/>
                      <a:prstDash val="solid"/>
                      <a:miter lim="800000"/>
                    </a:ln>
                    <a:solidFill>
                      <a:schemeClr val="accent4">
                        <a:lumMod val="75000"/>
                      </a:schemeClr>
                    </a:solidFill>
                  </a:rPr>
                  <a:t>”</a:t>
                </a:r>
              </a:p>
              <a:p>
                <a:endParaRPr lang="en-US" sz="1000" i="1" cap="none" spc="0" dirty="0">
                  <a:ln w="18000">
                    <a:noFill/>
                    <a:prstDash val="solid"/>
                    <a:miter lim="800000"/>
                  </a:ln>
                  <a:solidFill>
                    <a:schemeClr val="accent4">
                      <a:lumMod val="75000"/>
                    </a:schemeClr>
                  </a:solidFill>
                </a:endParaRPr>
              </a:p>
              <a:p>
                <a:r>
                  <a:rPr lang="en-US" sz="1000" b="1" i="1" cap="none" spc="0" dirty="0">
                    <a:ln w="18000">
                      <a:noFill/>
                      <a:prstDash val="solid"/>
                      <a:miter lim="800000"/>
                    </a:ln>
                    <a:solidFill>
                      <a:schemeClr val="accent4">
                        <a:lumMod val="75000"/>
                      </a:schemeClr>
                    </a:solidFill>
                  </a:rPr>
                  <a:t>Option 2: </a:t>
                </a:r>
                <a:r>
                  <a:rPr lang="en-US" sz="1000" i="1" dirty="0">
                    <a:ln w="18000">
                      <a:noFill/>
                      <a:prstDash val="solid"/>
                      <a:miter lim="800000"/>
                    </a:ln>
                    <a:solidFill>
                      <a:schemeClr val="accent4">
                        <a:lumMod val="75000"/>
                      </a:schemeClr>
                    </a:solidFill>
                  </a:rPr>
                  <a:t>Add a new form inside Personal Information page by calling the new JSP. </a:t>
                </a:r>
                <a:endParaRPr lang="en-US" sz="1000" b="1" i="1" cap="none" spc="0" dirty="0">
                  <a:ln w="18000">
                    <a:noFill/>
                    <a:prstDash val="solid"/>
                    <a:miter lim="800000"/>
                  </a:ln>
                  <a:solidFill>
                    <a:schemeClr val="accent4">
                      <a:lumMod val="75000"/>
                    </a:schemeClr>
                  </a:solidFill>
                </a:endParaRPr>
              </a:p>
            </p:txBody>
          </p:sp>
        </p:grpSp>
        <p:cxnSp>
          <p:nvCxnSpPr>
            <p:cNvPr id="57" name="Straight Connector 56"/>
            <p:cNvCxnSpPr/>
            <p:nvPr/>
          </p:nvCxnSpPr>
          <p:spPr>
            <a:xfrm>
              <a:off x="9055100" y="2486073"/>
              <a:ext cx="1936750" cy="0"/>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6054050" y="4215341"/>
            <a:ext cx="3322076" cy="1547380"/>
            <a:chOff x="816429" y="1874000"/>
            <a:chExt cx="3322076" cy="1547380"/>
          </a:xfrm>
        </p:grpSpPr>
        <p:sp>
          <p:nvSpPr>
            <p:cNvPr id="38" name="Rounded Rectangle 37"/>
            <p:cNvSpPr/>
            <p:nvPr/>
          </p:nvSpPr>
          <p:spPr>
            <a:xfrm>
              <a:off x="816429" y="2028466"/>
              <a:ext cx="3322076" cy="1339361"/>
            </a:xfrm>
            <a:prstGeom prst="roundRect">
              <a:avLst/>
            </a:prstGeom>
            <a:ln>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9" name="Rectangle 38"/>
            <p:cNvSpPr/>
            <p:nvPr/>
          </p:nvSpPr>
          <p:spPr>
            <a:xfrm>
              <a:off x="1069521" y="2624817"/>
              <a:ext cx="702129" cy="796563"/>
            </a:xfrm>
            <a:prstGeom prst="rect">
              <a:avLst/>
            </a:prstGeom>
            <a:solidFill>
              <a:schemeClr val="accent1">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0" name="Rectangle 39"/>
            <p:cNvSpPr/>
            <p:nvPr/>
          </p:nvSpPr>
          <p:spPr>
            <a:xfrm>
              <a:off x="1069521" y="1877785"/>
              <a:ext cx="702129" cy="376577"/>
            </a:xfrm>
            <a:prstGeom prst="rect">
              <a:avLst/>
            </a:prstGeom>
            <a:solidFill>
              <a:schemeClr val="accent1">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1" name="Rectangle 40"/>
            <p:cNvSpPr/>
            <p:nvPr/>
          </p:nvSpPr>
          <p:spPr>
            <a:xfrm>
              <a:off x="1145510" y="2163153"/>
              <a:ext cx="550151" cy="523220"/>
            </a:xfrm>
            <a:prstGeom prst="rect">
              <a:avLst/>
            </a:prstGeom>
            <a:noFill/>
          </p:spPr>
          <p:txBody>
            <a:bodyPr wrap="none" lIns="91440" tIns="45720" rIns="91440" bIns="45720">
              <a:spAutoFit/>
            </a:bodyPr>
            <a:lstStyle/>
            <a:p>
              <a:pPr algn="ctr"/>
              <a:r>
                <a:rPr lang="en-US" sz="2800" b="1" cap="none" spc="0" dirty="0">
                  <a:ln w="18000">
                    <a:noFill/>
                    <a:prstDash val="solid"/>
                    <a:miter lim="800000"/>
                  </a:ln>
                  <a:solidFill>
                    <a:schemeClr val="accent1">
                      <a:lumMod val="75000"/>
                    </a:schemeClr>
                  </a:solidFill>
                </a:rPr>
                <a:t>05</a:t>
              </a:r>
            </a:p>
          </p:txBody>
        </p:sp>
        <p:sp>
          <p:nvSpPr>
            <p:cNvPr id="42" name="Rectangle 41"/>
            <p:cNvSpPr/>
            <p:nvPr/>
          </p:nvSpPr>
          <p:spPr>
            <a:xfrm>
              <a:off x="1090976" y="1874000"/>
              <a:ext cx="659218" cy="400110"/>
            </a:xfrm>
            <a:prstGeom prst="rect">
              <a:avLst/>
            </a:prstGeom>
            <a:noFill/>
          </p:spPr>
          <p:txBody>
            <a:bodyPr wrap="none" lIns="91440" tIns="45720" rIns="91440" bIns="45720">
              <a:spAutoFit/>
            </a:bodyPr>
            <a:lstStyle/>
            <a:p>
              <a:pPr algn="ctr"/>
              <a:r>
                <a:rPr lang="en-US" sz="2000" b="1" cap="none" spc="0" dirty="0">
                  <a:ln w="18000">
                    <a:noFill/>
                    <a:prstDash val="solid"/>
                    <a:miter lim="800000"/>
                  </a:ln>
                  <a:solidFill>
                    <a:schemeClr val="bg1"/>
                  </a:solidFill>
                </a:rPr>
                <a:t>Step</a:t>
              </a:r>
            </a:p>
          </p:txBody>
        </p:sp>
        <p:sp>
          <p:nvSpPr>
            <p:cNvPr id="43" name="Rectangle 42"/>
            <p:cNvSpPr/>
            <p:nvPr/>
          </p:nvSpPr>
          <p:spPr>
            <a:xfrm>
              <a:off x="1754071" y="2105353"/>
              <a:ext cx="2366854" cy="1169551"/>
            </a:xfrm>
            <a:prstGeom prst="rect">
              <a:avLst/>
            </a:prstGeom>
            <a:noFill/>
          </p:spPr>
          <p:txBody>
            <a:bodyPr wrap="square" lIns="91440" tIns="45720" rIns="91440" bIns="45720">
              <a:spAutoFit/>
            </a:bodyPr>
            <a:lstStyle/>
            <a:p>
              <a:pPr algn="ctr"/>
              <a:r>
                <a:rPr lang="en-US" sz="1400" b="1" cap="none" spc="0" dirty="0">
                  <a:ln w="18000">
                    <a:noFill/>
                    <a:prstDash val="solid"/>
                    <a:miter lim="800000"/>
                  </a:ln>
                  <a:solidFill>
                    <a:schemeClr val="accent1">
                      <a:lumMod val="75000"/>
                    </a:schemeClr>
                  </a:solidFill>
                </a:rPr>
                <a:t>Save</a:t>
              </a:r>
              <a:r>
                <a:rPr lang="en-US" sz="1400" cap="none" spc="0" dirty="0">
                  <a:ln w="18000">
                    <a:noFill/>
                    <a:prstDash val="solid"/>
                    <a:miter lim="800000"/>
                  </a:ln>
                  <a:solidFill>
                    <a:schemeClr val="accent1">
                      <a:lumMod val="75000"/>
                    </a:schemeClr>
                  </a:solidFill>
                </a:rPr>
                <a:t> this form data in the custom table created in </a:t>
              </a:r>
              <a:r>
                <a:rPr lang="en-US" sz="1400" b="1" cap="none" spc="0" dirty="0">
                  <a:ln w="18000">
                    <a:noFill/>
                    <a:prstDash val="solid"/>
                    <a:miter lim="800000"/>
                  </a:ln>
                  <a:solidFill>
                    <a:schemeClr val="accent1">
                      <a:lumMod val="75000"/>
                    </a:schemeClr>
                  </a:solidFill>
                </a:rPr>
                <a:t>WCS DB</a:t>
              </a:r>
              <a:r>
                <a:rPr lang="en-US" sz="1400" cap="none" spc="0" dirty="0">
                  <a:ln w="18000">
                    <a:noFill/>
                    <a:prstDash val="solid"/>
                    <a:miter lim="800000"/>
                  </a:ln>
                  <a:solidFill>
                    <a:schemeClr val="accent1">
                      <a:lumMod val="75000"/>
                    </a:schemeClr>
                  </a:solidFill>
                </a:rPr>
                <a:t> using the </a:t>
              </a:r>
              <a:r>
                <a:rPr lang="en-US" sz="1400" b="1" cap="none" spc="0" dirty="0">
                  <a:ln w="18000">
                    <a:noFill/>
                    <a:prstDash val="solid"/>
                    <a:miter lim="800000"/>
                  </a:ln>
                  <a:solidFill>
                    <a:schemeClr val="accent1">
                      <a:lumMod val="75000"/>
                    </a:schemeClr>
                  </a:solidFill>
                </a:rPr>
                <a:t>JPA</a:t>
              </a:r>
              <a:r>
                <a:rPr lang="en-US" sz="1400" cap="none" spc="0" dirty="0">
                  <a:ln w="18000">
                    <a:noFill/>
                    <a:prstDash val="solid"/>
                    <a:miter lim="800000"/>
                  </a:ln>
                  <a:solidFill>
                    <a:schemeClr val="accent1">
                      <a:lumMod val="75000"/>
                    </a:schemeClr>
                  </a:solidFill>
                </a:rPr>
                <a:t> and </a:t>
              </a:r>
              <a:r>
                <a:rPr lang="en-US" sz="1400" b="1" cap="none" spc="0" dirty="0">
                  <a:ln w="18000">
                    <a:noFill/>
                    <a:prstDash val="solid"/>
                    <a:miter lim="800000"/>
                  </a:ln>
                  <a:solidFill>
                    <a:schemeClr val="accent1">
                      <a:lumMod val="75000"/>
                    </a:schemeClr>
                  </a:solidFill>
                </a:rPr>
                <a:t>controller command</a:t>
              </a:r>
              <a:r>
                <a:rPr lang="en-US" sz="1400" cap="none" spc="0" dirty="0">
                  <a:ln w="18000">
                    <a:noFill/>
                    <a:prstDash val="solid"/>
                    <a:miter lim="800000"/>
                  </a:ln>
                  <a:solidFill>
                    <a:schemeClr val="accent1">
                      <a:lumMod val="75000"/>
                    </a:schemeClr>
                  </a:solidFill>
                </a:rPr>
                <a:t> you created.</a:t>
              </a:r>
              <a:endParaRPr lang="en-US" sz="1400" b="1" cap="none" spc="0" dirty="0">
                <a:ln w="18000">
                  <a:noFill/>
                  <a:prstDash val="solid"/>
                  <a:miter lim="800000"/>
                </a:ln>
                <a:solidFill>
                  <a:schemeClr val="accent1">
                    <a:lumMod val="75000"/>
                  </a:schemeClr>
                </a:solidFill>
              </a:endParaRPr>
            </a:p>
          </p:txBody>
        </p:sp>
      </p:grpSp>
      <p:sp>
        <p:nvSpPr>
          <p:cNvPr id="66" name="Round Diagonal Corner Rectangle 65"/>
          <p:cNvSpPr/>
          <p:nvPr/>
        </p:nvSpPr>
        <p:spPr>
          <a:xfrm>
            <a:off x="3698421" y="1646956"/>
            <a:ext cx="4237265" cy="376577"/>
          </a:xfrm>
          <a:prstGeom prst="round2DiagRect">
            <a:avLst>
              <a:gd name="adj1" fmla="val 0"/>
              <a:gd name="adj2" fmla="val 50000"/>
            </a:avLst>
          </a:prstGeom>
          <a:solidFill>
            <a:schemeClr val="accent2">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Capstone Project Part 2</a:t>
            </a:r>
          </a:p>
        </p:txBody>
      </p:sp>
      <p:sp>
        <p:nvSpPr>
          <p:cNvPr id="64" name="Right Arrow 63">
            <a:hlinkClick r:id="rId2" action="ppaction://hlinksldjump"/>
          </p:cNvPr>
          <p:cNvSpPr/>
          <p:nvPr/>
        </p:nvSpPr>
        <p:spPr>
          <a:xfrm>
            <a:off x="1122990" y="3213213"/>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ight Arrow 64">
            <a:hlinkClick r:id="rId3" action="ppaction://hlinksldjump"/>
          </p:cNvPr>
          <p:cNvSpPr/>
          <p:nvPr/>
        </p:nvSpPr>
        <p:spPr>
          <a:xfrm>
            <a:off x="4704908" y="3223412"/>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ight Arrow 66">
            <a:hlinkClick r:id="rId4" action="ppaction://hlinksldjump"/>
          </p:cNvPr>
          <p:cNvSpPr/>
          <p:nvPr/>
        </p:nvSpPr>
        <p:spPr>
          <a:xfrm>
            <a:off x="8259000" y="3213213"/>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ight Arrow 67">
            <a:hlinkClick r:id="rId5" action="ppaction://hlinksldjump"/>
          </p:cNvPr>
          <p:cNvSpPr/>
          <p:nvPr/>
        </p:nvSpPr>
        <p:spPr>
          <a:xfrm>
            <a:off x="2922790" y="5123890"/>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ight Arrow 68">
            <a:hlinkClick r:id="rId6" action="ppaction://hlinksldjump"/>
          </p:cNvPr>
          <p:cNvSpPr/>
          <p:nvPr/>
        </p:nvSpPr>
        <p:spPr>
          <a:xfrm>
            <a:off x="6470079" y="5123890"/>
            <a:ext cx="456400" cy="48109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4741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rgbClr val="DA82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 Diagonal Corner Rectangle 3"/>
          <p:cNvSpPr/>
          <p:nvPr/>
        </p:nvSpPr>
        <p:spPr>
          <a:xfrm flipH="1">
            <a:off x="619124" y="1794396"/>
            <a:ext cx="2769782"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Solr Indexing</a:t>
            </a:r>
          </a:p>
        </p:txBody>
      </p:sp>
      <p:grpSp>
        <p:nvGrpSpPr>
          <p:cNvPr id="7" name="Group 6"/>
          <p:cNvGrpSpPr/>
          <p:nvPr/>
        </p:nvGrpSpPr>
        <p:grpSpPr>
          <a:xfrm>
            <a:off x="1879601" y="2310763"/>
            <a:ext cx="4645024" cy="4185287"/>
            <a:chOff x="1879601" y="2310763"/>
            <a:chExt cx="4645024" cy="4185287"/>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9601" y="2310763"/>
              <a:ext cx="4645024" cy="4185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2209800" y="4972050"/>
              <a:ext cx="1992313" cy="171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681788" y="2310763"/>
            <a:ext cx="3305175" cy="1095375"/>
            <a:chOff x="6681788" y="2310763"/>
            <a:chExt cx="3305175" cy="1095375"/>
          </a:xfrm>
        </p:grpSpPr>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1788" y="2310763"/>
              <a:ext cx="3305175" cy="1095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829425" y="3234688"/>
              <a:ext cx="1992313" cy="171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5309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rgbClr val="00B0F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 Diagonal Corner Rectangle 3"/>
          <p:cNvSpPr/>
          <p:nvPr/>
        </p:nvSpPr>
        <p:spPr>
          <a:xfrm flipH="1">
            <a:off x="619123" y="1794396"/>
            <a:ext cx="373380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Displaying the Custom Data</a:t>
            </a:r>
          </a:p>
        </p:txBody>
      </p:sp>
      <p:grpSp>
        <p:nvGrpSpPr>
          <p:cNvPr id="10" name="Group 9"/>
          <p:cNvGrpSpPr/>
          <p:nvPr/>
        </p:nvGrpSpPr>
        <p:grpSpPr>
          <a:xfrm>
            <a:off x="2321611" y="2395031"/>
            <a:ext cx="7393889" cy="4132052"/>
            <a:chOff x="2321611" y="2395031"/>
            <a:chExt cx="7393889" cy="4132052"/>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1611" y="2395031"/>
              <a:ext cx="7393889" cy="4132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3952875" y="5514974"/>
              <a:ext cx="1819275" cy="4095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52223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2474696" y="343971"/>
            <a:ext cx="7240804" cy="461665"/>
          </a:xfrm>
          <a:prstGeom prst="rect">
            <a:avLst/>
          </a:prstGeom>
          <a:noFill/>
        </p:spPr>
        <p:txBody>
          <a:bodyPr wrap="square">
            <a:spAutoFit/>
          </a:bodyPr>
          <a:lstStyle/>
          <a:p>
            <a:pPr algn="ctr"/>
            <a:r>
              <a:rPr lang="en-IN" sz="2400" b="1" dirty="0">
                <a:solidFill>
                  <a:schemeClr val="bg1"/>
                </a:solidFill>
                <a:effectLst/>
                <a:latin typeface="Helvetica" pitchFamily="2" charset="0"/>
                <a:ea typeface="Calibri" panose="020F0502020204030204" pitchFamily="34" charset="0"/>
              </a:rPr>
              <a:t>Important areas of the Project with screenshots</a:t>
            </a:r>
            <a:endParaRPr lang="en-GB" sz="2400" b="1" dirty="0">
              <a:solidFill>
                <a:schemeClr val="bg1"/>
              </a:solidFill>
              <a:latin typeface="Helvetica" pitchFamily="2" charset="0"/>
            </a:endParaRPr>
          </a:p>
        </p:txBody>
      </p:sp>
      <p:sp>
        <p:nvSpPr>
          <p:cNvPr id="3" name="Isosceles Triangle 2"/>
          <p:cNvSpPr/>
          <p:nvPr/>
        </p:nvSpPr>
        <p:spPr>
          <a:xfrm rot="5400000">
            <a:off x="820707" y="1102546"/>
            <a:ext cx="835283" cy="1749686"/>
          </a:xfrm>
          <a:prstGeom prst="triangle">
            <a:avLst>
              <a:gd name="adj" fmla="val 51149"/>
            </a:avLst>
          </a:prstGeom>
          <a:solidFill>
            <a:srgbClr val="FF0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 Diagonal Corner Rectangle 3"/>
          <p:cNvSpPr/>
          <p:nvPr/>
        </p:nvSpPr>
        <p:spPr>
          <a:xfrm flipH="1">
            <a:off x="619123" y="1794396"/>
            <a:ext cx="3733801" cy="365985"/>
          </a:xfrm>
          <a:prstGeom prst="round2DiagRect">
            <a:avLst>
              <a:gd name="adj1" fmla="val 16667"/>
              <a:gd name="adj2"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rPr>
              <a:t>Gift Wrapping Service</a:t>
            </a:r>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3025" y="2263550"/>
            <a:ext cx="8372475" cy="4487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3362786" y="5501708"/>
            <a:ext cx="2523664" cy="10133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84329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3688</TotalTime>
  <Words>1753</Words>
  <Application>Microsoft Office PowerPoint</Application>
  <PresentationFormat>Widescreen</PresentationFormat>
  <Paragraphs>210</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Karan Soni</dc:creator>
  <cp:lastModifiedBy>Collabera</cp:lastModifiedBy>
  <cp:revision>103</cp:revision>
  <dcterms:created xsi:type="dcterms:W3CDTF">2023-02-09T10:19:33Z</dcterms:created>
  <dcterms:modified xsi:type="dcterms:W3CDTF">2023-09-21T10:07:32Z</dcterms:modified>
</cp:coreProperties>
</file>